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04" r:id="rId1"/>
  </p:sldMasterIdLst>
  <p:notesMasterIdLst>
    <p:notesMasterId r:id="rId21"/>
  </p:notesMasterIdLst>
  <p:handoutMasterIdLst>
    <p:handoutMasterId r:id="rId22"/>
  </p:handoutMasterIdLst>
  <p:sldIdLst>
    <p:sldId id="411" r:id="rId2"/>
    <p:sldId id="414" r:id="rId3"/>
    <p:sldId id="430" r:id="rId4"/>
    <p:sldId id="433" r:id="rId5"/>
    <p:sldId id="434" r:id="rId6"/>
    <p:sldId id="416" r:id="rId7"/>
    <p:sldId id="417" r:id="rId8"/>
    <p:sldId id="415" r:id="rId9"/>
    <p:sldId id="412" r:id="rId10"/>
    <p:sldId id="419" r:id="rId11"/>
    <p:sldId id="428" r:id="rId12"/>
    <p:sldId id="418" r:id="rId13"/>
    <p:sldId id="420" r:id="rId14"/>
    <p:sldId id="435" r:id="rId15"/>
    <p:sldId id="422" r:id="rId16"/>
    <p:sldId id="423" r:id="rId17"/>
    <p:sldId id="429" r:id="rId18"/>
    <p:sldId id="427" r:id="rId19"/>
    <p:sldId id="424" r:id="rId20"/>
  </p:sldIdLst>
  <p:sldSz cx="9144000" cy="6858000" type="screen4x3"/>
  <p:notesSz cx="9283700" cy="6985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0">
          <p15:clr>
            <a:srgbClr val="A4A3A4"/>
          </p15:clr>
        </p15:guide>
        <p15:guide id="2" pos="29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nce" initials="lb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EED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5" autoAdjust="0"/>
    <p:restoredTop sz="94405" autoAdjust="0"/>
  </p:normalViewPr>
  <p:slideViewPr>
    <p:cSldViewPr>
      <p:cViewPr>
        <p:scale>
          <a:sx n="112" d="100"/>
          <a:sy n="112" d="100"/>
        </p:scale>
        <p:origin x="712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-840" y="-104"/>
      </p:cViewPr>
      <p:guideLst>
        <p:guide orient="horz" pos="2200"/>
        <p:guide pos="29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2936" cy="349250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58615" y="0"/>
            <a:ext cx="4022936" cy="349250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569EBEEB-6AB2-47CF-89CB-42980E6FDFE2}" type="datetimeFigureOut">
              <a:rPr lang="en-US" smtClean="0"/>
              <a:pPr/>
              <a:t>11/22/15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34538"/>
            <a:ext cx="4022936" cy="349250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58615" y="6634538"/>
            <a:ext cx="4022936" cy="349250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6649FEF9-4E9C-4B00-A9C2-6458E3D56B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762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2936" cy="349250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58615" y="0"/>
            <a:ext cx="4022936" cy="349250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8AFBC5F6-3210-4A38-94A7-78B672241A42}" type="datetimeFigureOut">
              <a:rPr lang="en-US" smtClean="0"/>
              <a:pPr/>
              <a:t>11/22/15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3875"/>
            <a:ext cx="3492500" cy="2619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8370" y="3317876"/>
            <a:ext cx="7426960" cy="3143250"/>
          </a:xfrm>
          <a:prstGeom prst="rect">
            <a:avLst/>
          </a:prstGeom>
        </p:spPr>
        <p:txBody>
          <a:bodyPr vert="horz" lIns="92958" tIns="46479" rIns="92958" bIns="4647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634538"/>
            <a:ext cx="4022936" cy="349250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58615" y="6634538"/>
            <a:ext cx="4022936" cy="349250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D688ED1C-DAA6-4984-BCA2-B52835DB45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663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8ED1C-DAA6-4984-BCA2-B52835DB458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9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UPP and graphics?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8ED1C-DAA6-4984-BCA2-B52835DB458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mod levs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8ED1C-DAA6-4984-BCA2-B52835DB458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44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r>
              <a:rPr lang="en-US" baseline="0" dirty="0" smtClean="0"/>
              <a:t> for running </a:t>
            </a:r>
            <a:r>
              <a:rPr lang="en-US" baseline="0" dirty="0" err="1" smtClean="0"/>
              <a:t>postprocessing</a:t>
            </a:r>
            <a:r>
              <a:rPr lang="en-US" baseline="0" dirty="0" smtClean="0"/>
              <a:t>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8ED1C-DAA6-4984-BCA2-B52835DB458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1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 of data files</a:t>
            </a:r>
          </a:p>
          <a:p>
            <a:r>
              <a:rPr lang="en-US" dirty="0" smtClean="0"/>
              <a:t>Need to extract from </a:t>
            </a:r>
            <a:r>
              <a:rPr lang="en-US" dirty="0" err="1" smtClean="0"/>
              <a:t>tarball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8ED1C-DAA6-4984-BCA2-B52835DB458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157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5C789-DFAA-0F49-AE5D-3C153E30D2BA}" type="datetime1">
              <a:rPr lang="en-US" smtClean="0"/>
              <a:t>11/22/15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4DF05-D086-734B-B14C-99082094C416}" type="datetime1">
              <a:rPr lang="en-US" smtClean="0"/>
              <a:t>11/22/15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523E-3551-9247-BBBC-DBB981FE7BDE}" type="datetime1">
              <a:rPr lang="en-US" smtClean="0"/>
              <a:t>11/22/15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7573-4163-1740-BCDB-629BF8F2E97F}" type="datetime1">
              <a:rPr lang="en-US" smtClean="0"/>
              <a:t>11/22/15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E573-6E80-7B41-971A-0D544AE0FD00}" type="datetime1">
              <a:rPr lang="en-US" smtClean="0"/>
              <a:t>11/22/15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B66C2-EB2F-B74A-B40C-18679B28D033}" type="datetime1">
              <a:rPr lang="en-US" smtClean="0"/>
              <a:t>11/22/15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67049-64C4-154D-BB50-71B66A7EF3ED}" type="datetime1">
              <a:rPr lang="en-US" smtClean="0"/>
              <a:t>11/22/15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59DAE-1FFA-1248-9E9B-79EFA6B5BCEC}" type="datetime1">
              <a:rPr lang="en-US" smtClean="0"/>
              <a:t>11/22/15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CCFBD-E1A8-8B49-B684-9F242F251A4A}" type="datetime1">
              <a:rPr lang="en-US" smtClean="0"/>
              <a:t>11/22/15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99F46-4E2C-6041-B34C-5597BAC027D7}" type="datetime1">
              <a:rPr lang="en-US" smtClean="0"/>
              <a:t>11/22/15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B5BA3-343A-C844-B31B-6DA2C1C51584}" type="datetime1">
              <a:rPr lang="en-US" smtClean="0"/>
              <a:t>11/22/15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0125B7D-5A1D-2A4E-9A04-355CAC1A9BB3}" type="datetime1">
              <a:rPr lang="en-US" smtClean="0"/>
              <a:t>11/22/15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458200" y="61722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8001000" cy="11430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b="1" dirty="0" smtClean="0">
                <a:ea typeface="ＭＳ Ｐゴシック" pitchFamily="34" charset="-128"/>
              </a:rPr>
              <a:t>L. Bernardet</a:t>
            </a:r>
            <a:endParaRPr lang="en-US" sz="2800" b="1" baseline="30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NOAA ESRL Global Systems Division, Boulder CO</a:t>
            </a:r>
          </a:p>
          <a:p>
            <a:pPr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University of Colorado CIRES , Boulder CO</a:t>
            </a:r>
          </a:p>
          <a:p>
            <a:pPr>
              <a:lnSpc>
                <a:spcPct val="80000"/>
              </a:lnSpc>
            </a:pPr>
            <a:endParaRPr lang="en-US" sz="2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2000" baseline="30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endParaRPr lang="en-US" sz="2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2000" baseline="30000" dirty="0" smtClean="0">
              <a:ea typeface="ＭＳ Ｐゴシック" pitchFamily="34" charset="-128"/>
            </a:endParaRPr>
          </a:p>
        </p:txBody>
      </p:sp>
      <p:sp>
        <p:nvSpPr>
          <p:cNvPr id="15363" name="Title 1"/>
          <p:cNvSpPr>
            <a:spLocks noGrp="1"/>
          </p:cNvSpPr>
          <p:nvPr>
            <p:ph type="ctrTitle"/>
          </p:nvPr>
        </p:nvSpPr>
        <p:spPr>
          <a:xfrm>
            <a:off x="457200" y="1506538"/>
            <a:ext cx="82296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HWRF Idealized Capability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21667" y="194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876800" y="228600"/>
            <a:ext cx="4114800" cy="76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HWRF v3.7a Tutorial</a:t>
            </a:r>
          </a:p>
          <a:p>
            <a:pPr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Nanjing, China, </a:t>
            </a:r>
            <a:r>
              <a:rPr lang="en-US" sz="2000" smtClean="0">
                <a:ea typeface="ＭＳ Ｐゴシック" pitchFamily="34" charset="-128"/>
              </a:rPr>
              <a:t>December 2, </a:t>
            </a:r>
            <a:r>
              <a:rPr lang="en-US" sz="2000" dirty="0" smtClean="0">
                <a:ea typeface="ＭＳ Ｐゴシック" pitchFamily="34" charset="-128"/>
              </a:rPr>
              <a:t>2015</a:t>
            </a:r>
          </a:p>
        </p:txBody>
      </p:sp>
      <p:pic>
        <p:nvPicPr>
          <p:cNvPr id="9" name="Picture 4" descr="dtc_wordmark_pms20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81713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4876800" y="5867400"/>
            <a:ext cx="4114800" cy="7620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Acknowledgements</a:t>
            </a:r>
          </a:p>
          <a:p>
            <a:pPr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Sara Michelson (NOAA ESRL/PSD &amp; CU/CIRES)</a:t>
            </a:r>
          </a:p>
          <a:p>
            <a:pPr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Young Kwon (formerly from NOAA EMC)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directories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Will need </a:t>
            </a:r>
            <a:r>
              <a:rPr lang="en-US" dirty="0"/>
              <a:t>a</a:t>
            </a:r>
            <a:r>
              <a:rPr lang="en-US" dirty="0" smtClean="0"/>
              <a:t> working directory</a:t>
            </a:r>
          </a:p>
          <a:p>
            <a:pPr lvl="1"/>
            <a:r>
              <a:rPr lang="en-US" dirty="0" err="1"/>
              <a:t>workdir</a:t>
            </a:r>
            <a:r>
              <a:rPr lang="en-US" dirty="0"/>
              <a:t> = </a:t>
            </a:r>
            <a:r>
              <a:rPr lang="en-US" b="1" i="1" dirty="0"/>
              <a:t>/glade/scratch/${USER}/Idealized</a:t>
            </a:r>
            <a:endParaRPr lang="en-US" dirty="0"/>
          </a:p>
          <a:p>
            <a:pPr lvl="1"/>
            <a:r>
              <a:rPr lang="en-US" dirty="0" smtClean="0"/>
              <a:t>Subdirectories</a:t>
            </a:r>
          </a:p>
          <a:p>
            <a:pPr lvl="2"/>
            <a:r>
              <a:rPr lang="en-US" sz="2200" dirty="0" smtClean="0"/>
              <a:t>WRFV3</a:t>
            </a:r>
          </a:p>
          <a:p>
            <a:pPr lvl="2"/>
            <a:r>
              <a:rPr lang="en-US" sz="2200" dirty="0" smtClean="0"/>
              <a:t>WPSV3</a:t>
            </a:r>
          </a:p>
          <a:p>
            <a:pPr lvl="2"/>
            <a:r>
              <a:rPr lang="en-US" sz="2200" i="1" dirty="0"/>
              <a:t>w</a:t>
            </a:r>
            <a:r>
              <a:rPr lang="en-US" sz="2200" i="1" dirty="0" smtClean="0"/>
              <a:t>psprd</a:t>
            </a:r>
            <a:r>
              <a:rPr lang="en-US" sz="2200" dirty="0" smtClean="0"/>
              <a:t> (for running WPS: geogrid, </a:t>
            </a:r>
            <a:r>
              <a:rPr lang="en-US" sz="2200" dirty="0" err="1" smtClean="0"/>
              <a:t>ungrib</a:t>
            </a:r>
            <a:r>
              <a:rPr lang="en-US" sz="2200" dirty="0" smtClean="0"/>
              <a:t>, </a:t>
            </a:r>
            <a:r>
              <a:rPr lang="en-US" sz="2200" dirty="0" err="1" smtClean="0"/>
              <a:t>mod_levs</a:t>
            </a:r>
            <a:r>
              <a:rPr lang="en-US" sz="2200" dirty="0" smtClean="0"/>
              <a:t>, </a:t>
            </a:r>
            <a:r>
              <a:rPr lang="en-US" sz="2200" dirty="0" err="1" smtClean="0"/>
              <a:t>metgrid</a:t>
            </a:r>
            <a:r>
              <a:rPr lang="en-US" sz="2200" dirty="0" smtClean="0"/>
              <a:t>)</a:t>
            </a:r>
          </a:p>
          <a:p>
            <a:pPr lvl="2"/>
            <a:r>
              <a:rPr lang="en-US" sz="2200" i="1" dirty="0" smtClean="0"/>
              <a:t>wrfprd</a:t>
            </a:r>
            <a:r>
              <a:rPr lang="en-US" sz="2200" dirty="0" smtClean="0"/>
              <a:t> (for running ideal and </a:t>
            </a:r>
            <a:r>
              <a:rPr lang="en-US" sz="2200" dirty="0" err="1" smtClean="0"/>
              <a:t>wrf</a:t>
            </a:r>
            <a:r>
              <a:rPr lang="en-US" sz="2200" dirty="0" smtClean="0"/>
              <a:t>)</a:t>
            </a:r>
          </a:p>
        </p:txBody>
      </p:sp>
      <p:pic>
        <p:nvPicPr>
          <p:cNvPr id="5" name="Picture 4" descr="dtc_wordmark_pms203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1713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236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to batch system	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9067800" cy="48768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geogrid.exe, ungrib.exe, </a:t>
            </a:r>
            <a:r>
              <a:rPr lang="en-US" sz="2800" i="1" dirty="0" err="1" smtClean="0"/>
              <a:t>mod_levs.exe</a:t>
            </a:r>
            <a:r>
              <a:rPr lang="en-US" sz="2800" i="1" dirty="0" smtClean="0"/>
              <a:t>, </a:t>
            </a:r>
            <a:r>
              <a:rPr lang="en-US" sz="2800" i="1" dirty="0" err="1" smtClean="0"/>
              <a:t>metgrid.exe</a:t>
            </a:r>
            <a:r>
              <a:rPr lang="en-US" sz="2800" i="1" dirty="0" smtClean="0"/>
              <a:t>, </a:t>
            </a:r>
            <a:r>
              <a:rPr lang="en-US" sz="2800" i="1" dirty="0" err="1" smtClean="0"/>
              <a:t>ideal.exe</a:t>
            </a:r>
            <a:endParaRPr lang="en-US" sz="2800" i="1" dirty="0" smtClean="0"/>
          </a:p>
          <a:p>
            <a:pPr lvl="1"/>
            <a:r>
              <a:rPr lang="en-US" dirty="0" smtClean="0"/>
              <a:t>Executables can be run on command line</a:t>
            </a:r>
          </a:p>
          <a:p>
            <a:r>
              <a:rPr lang="en-US" i="1" dirty="0" err="1"/>
              <a:t>w</a:t>
            </a:r>
            <a:r>
              <a:rPr lang="en-US" i="1" dirty="0" err="1" smtClean="0"/>
              <a:t>rf.exe</a:t>
            </a:r>
            <a:endParaRPr lang="en-US" i="1" dirty="0" smtClean="0"/>
          </a:p>
          <a:p>
            <a:pPr lvl="1"/>
            <a:r>
              <a:rPr lang="en-US" i="1" dirty="0" smtClean="0"/>
              <a:t>Will be submitted to the batch system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dtc_wordmark_pms20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81713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692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/>
              <a:t>g</a:t>
            </a:r>
            <a:r>
              <a:rPr lang="en-US" dirty="0" smtClean="0"/>
              <a:t>eogrid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447800"/>
            <a:ext cx="8763000" cy="4876800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000" dirty="0" smtClean="0"/>
              <a:t>Enter the working directory </a:t>
            </a:r>
          </a:p>
          <a:p>
            <a:pPr marL="45720" indent="0">
              <a:buNone/>
            </a:pPr>
            <a:r>
              <a:rPr lang="en-US" sz="1800" i="1" dirty="0"/>
              <a:t> </a:t>
            </a:r>
            <a:r>
              <a:rPr lang="en-US" sz="1800" i="1" dirty="0" smtClean="0"/>
              <a:t>   </a:t>
            </a:r>
            <a:r>
              <a:rPr lang="en-US" sz="1800" i="1" dirty="0" smtClean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cd </a:t>
            </a:r>
            <a:r>
              <a:rPr lang="en-US" sz="1800" dirty="0">
                <a:latin typeface="Courier"/>
                <a:cs typeface="Courier"/>
              </a:rPr>
              <a:t>$</a:t>
            </a:r>
            <a:r>
              <a:rPr lang="en-US" sz="1800" dirty="0" err="1" smtClean="0">
                <a:latin typeface="Courier"/>
                <a:cs typeface="Courier"/>
              </a:rPr>
              <a:t>workdir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dirty="0" err="1" smtClean="0">
                <a:latin typeface="Courier"/>
                <a:cs typeface="Courier"/>
              </a:rPr>
              <a:t>wpsprd</a:t>
            </a:r>
            <a:endParaRPr lang="en-US" sz="1800" dirty="0">
              <a:latin typeface="Perpetua" charset="0"/>
              <a:ea typeface="Perpetua" charset="0"/>
              <a:cs typeface="Perpetua" charset="0"/>
            </a:endParaRPr>
          </a:p>
          <a:p>
            <a:pPr marL="0" indent="0">
              <a:buNone/>
            </a:pPr>
            <a:r>
              <a:rPr lang="en-US" sz="2000" dirty="0" smtClean="0"/>
              <a:t>Copy </a:t>
            </a:r>
            <a:r>
              <a:rPr lang="en-US" sz="2000" dirty="0"/>
              <a:t>the WPS </a:t>
            </a:r>
            <a:r>
              <a:rPr lang="en-US" sz="2000" dirty="0" smtClean="0"/>
              <a:t>namelist</a:t>
            </a:r>
            <a:endParaRPr lang="en-US" sz="2000" dirty="0"/>
          </a:p>
          <a:p>
            <a:pPr marL="0" indent="0">
              <a:buNone/>
            </a:pPr>
            <a:r>
              <a:rPr lang="en-US" sz="1800" i="1" dirty="0" smtClean="0"/>
              <a:t>    </a:t>
            </a:r>
            <a:r>
              <a:rPr lang="en-US" sz="1800" dirty="0" err="1" smtClean="0">
                <a:latin typeface="Courier"/>
                <a:cs typeface="Courier"/>
              </a:rPr>
              <a:t>cp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${WORKDIR}/ </a:t>
            </a:r>
            <a:r>
              <a:rPr lang="en-US" sz="1800" dirty="0" smtClean="0">
                <a:latin typeface="Courier"/>
                <a:cs typeface="Courier"/>
              </a:rPr>
              <a:t>WRFV3/test/</a:t>
            </a:r>
            <a:r>
              <a:rPr lang="en-US" sz="1800" dirty="0" err="1" smtClean="0">
                <a:latin typeface="Courier"/>
                <a:cs typeface="Courier"/>
              </a:rPr>
              <a:t>nmm_tropical_cyclone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dirty="0" err="1" smtClean="0">
                <a:latin typeface="Courier"/>
                <a:cs typeface="Courier"/>
              </a:rPr>
              <a:t>namelist.wps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.</a:t>
            </a:r>
            <a:endParaRPr lang="en-US" sz="1800" dirty="0">
              <a:latin typeface="Courier"/>
              <a:cs typeface="Courier"/>
            </a:endParaRPr>
          </a:p>
          <a:p>
            <a:pPr marL="0" lvl="0" indent="0">
              <a:buNone/>
            </a:pPr>
            <a:r>
              <a:rPr lang="en-US" sz="2000" dirty="0"/>
              <a:t>Edit </a:t>
            </a:r>
            <a:r>
              <a:rPr lang="en-US" sz="2000" i="1" dirty="0" err="1"/>
              <a:t>namelist.wps</a:t>
            </a:r>
            <a:r>
              <a:rPr lang="en-US" sz="2000" i="1" dirty="0"/>
              <a:t> </a:t>
            </a:r>
            <a:r>
              <a:rPr lang="en-US" sz="2000" dirty="0" smtClean="0"/>
              <a:t>and</a:t>
            </a:r>
            <a:r>
              <a:rPr lang="en-US" sz="2000" i="1" dirty="0" smtClean="0"/>
              <a:t> </a:t>
            </a:r>
            <a:r>
              <a:rPr lang="en-US" sz="2000" dirty="0" smtClean="0"/>
              <a:t>set path</a:t>
            </a:r>
          </a:p>
          <a:p>
            <a:pPr marL="0" lvl="0" indent="0">
              <a:buNone/>
            </a:pPr>
            <a:r>
              <a:rPr lang="en-US" sz="2000" dirty="0" smtClean="0"/>
              <a:t>    </a:t>
            </a:r>
            <a:r>
              <a:rPr lang="en-US" sz="2000" dirty="0" err="1" smtClean="0">
                <a:latin typeface="Courier"/>
                <a:cs typeface="Courier"/>
              </a:rPr>
              <a:t>geog_data_path</a:t>
            </a:r>
            <a:r>
              <a:rPr lang="en-US" sz="2000" dirty="0" smtClean="0">
                <a:latin typeface="Courier"/>
                <a:cs typeface="Courier"/>
              </a:rPr>
              <a:t> = </a:t>
            </a:r>
            <a:r>
              <a:rPr lang="en-US" sz="2000" dirty="0" smtClean="0">
                <a:latin typeface="Perpetua" charset="0"/>
                <a:ea typeface="Perpetua" charset="0"/>
                <a:cs typeface="Perpetua" charset="0"/>
              </a:rPr>
              <a:t>location of file</a:t>
            </a:r>
            <a:endParaRPr lang="en-US" sz="2000" dirty="0">
              <a:latin typeface="Perpetua" charset="0"/>
              <a:ea typeface="Perpetua" charset="0"/>
              <a:cs typeface="Perpetua" charset="0"/>
            </a:endParaRPr>
          </a:p>
          <a:p>
            <a:pPr marL="0" lvl="0" indent="0">
              <a:buNone/>
            </a:pPr>
            <a:r>
              <a:rPr lang="en-US" sz="2000" dirty="0" smtClean="0"/>
              <a:t>Run </a:t>
            </a:r>
            <a:r>
              <a:rPr lang="en-US" sz="2000" dirty="0"/>
              <a:t>executable </a:t>
            </a:r>
            <a:r>
              <a:rPr lang="en-US" sz="2000" i="1" dirty="0"/>
              <a:t>geogrid.exe </a:t>
            </a:r>
            <a:r>
              <a:rPr lang="en-US" sz="2000" dirty="0" smtClean="0"/>
              <a:t>on a compute </a:t>
            </a:r>
            <a:r>
              <a:rPr lang="en-US" sz="2000" dirty="0"/>
              <a:t>node or batch system </a:t>
            </a:r>
            <a:r>
              <a:rPr lang="en-US" sz="2000" dirty="0" smtClean="0"/>
              <a:t>      </a:t>
            </a:r>
          </a:p>
          <a:p>
            <a:pPr marL="0" indent="0">
              <a:buNone/>
            </a:pP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${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WORKDIR}/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WPSV3/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geogrid.exe</a:t>
            </a:r>
            <a:endParaRPr lang="en-US" sz="2000" dirty="0" smtClean="0">
              <a:latin typeface="Courier"/>
              <a:cs typeface="Courier"/>
            </a:endParaRPr>
          </a:p>
          <a:p>
            <a:pPr marL="0" lvl="0" indent="0">
              <a:buNone/>
            </a:pPr>
            <a:r>
              <a:rPr lang="en-US" sz="2000" dirty="0" smtClean="0"/>
              <a:t>Verify </a:t>
            </a:r>
            <a:r>
              <a:rPr lang="en-US" sz="2000" dirty="0"/>
              <a:t>that the output files were created </a:t>
            </a:r>
          </a:p>
          <a:p>
            <a:pPr marL="0" indent="0">
              <a:buNone/>
            </a:pPr>
            <a:r>
              <a:rPr lang="en-US" sz="2000" i="1" dirty="0" smtClean="0"/>
              <a:t>     </a:t>
            </a:r>
            <a:r>
              <a:rPr lang="en-US" sz="2000" dirty="0" smtClean="0">
                <a:latin typeface="Courier"/>
                <a:cs typeface="Courier"/>
              </a:rPr>
              <a:t>ls </a:t>
            </a:r>
            <a:r>
              <a:rPr lang="en-US" sz="2000" dirty="0">
                <a:latin typeface="Courier"/>
                <a:cs typeface="Courier"/>
              </a:rPr>
              <a:t>-l geo_nmm.d01.nc </a:t>
            </a:r>
            <a:r>
              <a:rPr lang="en-US" sz="2000" dirty="0" smtClean="0">
                <a:latin typeface="Courier"/>
                <a:cs typeface="Courier"/>
              </a:rPr>
              <a:t>geo_nmm_nest.l01.nc </a:t>
            </a:r>
            <a:r>
              <a:rPr lang="en-US" sz="2000" dirty="0" smtClean="0">
                <a:latin typeface="Courier"/>
                <a:cs typeface="Courier"/>
              </a:rPr>
              <a:t>\       </a:t>
            </a:r>
            <a:r>
              <a:rPr lang="en-US" sz="2000" dirty="0" smtClean="0">
                <a:latin typeface="Courier"/>
                <a:cs typeface="Courier"/>
              </a:rPr>
              <a:t>		                 geo_nmm_nest.l02.nc</a:t>
            </a:r>
            <a:endParaRPr lang="en-US" sz="2000" dirty="0">
              <a:latin typeface="Courier"/>
              <a:cs typeface="Courier"/>
            </a:endParaRPr>
          </a:p>
        </p:txBody>
      </p:sp>
      <p:pic>
        <p:nvPicPr>
          <p:cNvPr id="5" name="Picture 4" descr="dtc_wordmark_pms203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1713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584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tc_wordmark_pms20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81713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ungrib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428750"/>
            <a:ext cx="9601200" cy="5181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Link the ungrib table </a:t>
            </a:r>
          </a:p>
          <a:p>
            <a:pPr marL="0" indent="0">
              <a:buNone/>
            </a:pPr>
            <a:r>
              <a:rPr lang="en-US" sz="3200" i="1" dirty="0"/>
              <a:t> </a:t>
            </a:r>
            <a:r>
              <a:rPr lang="en-US" sz="3200" i="1" dirty="0" smtClean="0"/>
              <a:t>   </a:t>
            </a:r>
            <a:r>
              <a:rPr lang="en-US" sz="2400" i="1" dirty="0" smtClean="0"/>
              <a:t> </a:t>
            </a:r>
            <a:r>
              <a:rPr lang="en-US" sz="1600" dirty="0" smtClean="0">
                <a:latin typeface="Courier"/>
                <a:cs typeface="Courier"/>
              </a:rPr>
              <a:t>ln –fs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${WORKDIR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}/</a:t>
            </a:r>
            <a:r>
              <a:rPr lang="en-US" sz="1600" dirty="0" smtClean="0">
                <a:latin typeface="Courier"/>
                <a:cs typeface="Courier"/>
              </a:rPr>
              <a:t>WPSV3/</a:t>
            </a:r>
            <a:r>
              <a:rPr lang="en-US" sz="1600" dirty="0" err="1" smtClean="0">
                <a:latin typeface="Courier"/>
                <a:cs typeface="Courier"/>
              </a:rPr>
              <a:t>ungrib</a:t>
            </a:r>
            <a:r>
              <a:rPr lang="en-US" sz="1600" dirty="0" smtClean="0">
                <a:latin typeface="Courier"/>
                <a:cs typeface="Courier"/>
              </a:rPr>
              <a:t>/</a:t>
            </a:r>
            <a:r>
              <a:rPr lang="en-US" sz="1600" dirty="0" err="1" smtClean="0">
                <a:latin typeface="Courier"/>
                <a:cs typeface="Courier"/>
              </a:rPr>
              <a:t>Variable_Tables</a:t>
            </a:r>
            <a:r>
              <a:rPr lang="en-US" sz="1600" dirty="0" smtClean="0">
                <a:latin typeface="Courier"/>
                <a:cs typeface="Courier"/>
              </a:rPr>
              <a:t>/</a:t>
            </a:r>
            <a:r>
              <a:rPr lang="en-US" sz="1600" dirty="0" err="1" smtClean="0">
                <a:latin typeface="Courier"/>
                <a:cs typeface="Courier"/>
              </a:rPr>
              <a:t>Vtable.GFS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 err="1" smtClean="0">
                <a:latin typeface="Courier"/>
                <a:cs typeface="Courier"/>
              </a:rPr>
              <a:t>Vtable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800" dirty="0" smtClean="0"/>
              <a:t>Link the two input GFS files </a:t>
            </a:r>
          </a:p>
          <a:p>
            <a:pPr marL="0" indent="0">
              <a:buNone/>
            </a:pP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700" dirty="0" smtClean="0">
                <a:latin typeface="Courier" charset="0"/>
                <a:ea typeface="Courier" charset="0"/>
                <a:cs typeface="Courier" charset="0"/>
              </a:rPr>
              <a:t>ln </a:t>
            </a: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-fs </a:t>
            </a:r>
            <a:r>
              <a:rPr lang="en-US" sz="1700" dirty="0" smtClean="0">
                <a:latin typeface="Courier" charset="0"/>
                <a:ea typeface="Courier" charset="0"/>
                <a:cs typeface="Courier" charset="0"/>
              </a:rPr>
              <a:t>${DATA}/gfs.t12z.pgrb2.0p25.f</a:t>
            </a:r>
            <a:r>
              <a:rPr lang="en-US" sz="1700" dirty="0">
                <a:latin typeface="Courier" charset="0"/>
                <a:ea typeface="Courier" charset="0"/>
                <a:cs typeface="Courier" charset="0"/>
              </a:rPr>
              <a:t>* </a:t>
            </a:r>
            <a:r>
              <a:rPr lang="en-US" sz="1700" dirty="0" smtClean="0">
                <a:latin typeface="Courier" charset="0"/>
                <a:ea typeface="Courier" charset="0"/>
                <a:cs typeface="Courier" charset="0"/>
              </a:rPr>
              <a:t>.</a:t>
            </a:r>
            <a:endParaRPr lang="en-US" sz="17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800" dirty="0" smtClean="0"/>
              <a:t>Link the GFS files to the names expected by ungrib</a:t>
            </a:r>
          </a:p>
          <a:p>
            <a:pPr marL="0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${WORKDIR}WPSV3/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link_grib.csh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1600" dirty="0" smtClean="0">
                <a:latin typeface="Courier" charset="0"/>
                <a:ea typeface="Courier" charset="0"/>
                <a:cs typeface="Courier" charset="0"/>
              </a:rPr>
              <a:t>gfs.t12z.pgrb2.0p25.f000 \ 						   gfs.t12z.pgrb2.0p25.f120</a:t>
            </a:r>
            <a:endParaRPr lang="is-IS" sz="1600" dirty="0">
              <a:latin typeface="Courier" charset="0"/>
              <a:ea typeface="Courier" charset="0"/>
              <a:cs typeface="Courier" charset="0"/>
            </a:endParaRPr>
          </a:p>
          <a:p>
            <a:pPr marL="320040" lvl="1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ls</a:t>
            </a:r>
            <a:r>
              <a:rPr lang="en-US" sz="1600" dirty="0" smtClean="0">
                <a:latin typeface="Courier"/>
                <a:cs typeface="Courier"/>
              </a:rPr>
              <a:t> -l GRIBFILE.AAA GRIBFILE.AAB </a:t>
            </a:r>
          </a:p>
          <a:p>
            <a:pPr marL="0" indent="0">
              <a:buNone/>
            </a:pPr>
            <a:r>
              <a:rPr lang="en-US" sz="2800" dirty="0" smtClean="0"/>
              <a:t>Run </a:t>
            </a:r>
            <a:r>
              <a:rPr lang="en-US" sz="2800" i="1" dirty="0" err="1" smtClean="0"/>
              <a:t>ungrib</a:t>
            </a:r>
            <a:endParaRPr lang="en-US" sz="2800" i="1" dirty="0" smtClean="0"/>
          </a:p>
          <a:p>
            <a:pPr marL="0" indent="0">
              <a:buNone/>
            </a:pPr>
            <a:r>
              <a:rPr lang="en-US" sz="2800" i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${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WORKDIR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}/</a:t>
            </a:r>
            <a:r>
              <a:rPr lang="en-US" sz="1600" dirty="0" smtClean="0">
                <a:latin typeface="Courier"/>
                <a:cs typeface="Courier"/>
              </a:rPr>
              <a:t>WPSV3/</a:t>
            </a:r>
            <a:r>
              <a:rPr lang="en-US" sz="1600" dirty="0" err="1" smtClean="0">
                <a:latin typeface="Courier"/>
                <a:cs typeface="Courier"/>
              </a:rPr>
              <a:t>ungrib.exe</a:t>
            </a:r>
            <a:endParaRPr lang="en-US" sz="1600" dirty="0" smtClean="0">
              <a:latin typeface="Courier"/>
              <a:cs typeface="Courier"/>
            </a:endParaRPr>
          </a:p>
          <a:p>
            <a:pPr marL="45720" indent="0">
              <a:buNone/>
            </a:pPr>
            <a:r>
              <a:rPr lang="en-US" sz="2600" dirty="0" smtClean="0"/>
              <a:t>Verify </a:t>
            </a:r>
            <a:r>
              <a:rPr lang="en-US" sz="2600" dirty="0"/>
              <a:t>that the output files were created </a:t>
            </a:r>
            <a:endParaRPr lang="en-US" sz="2600" i="1" dirty="0" smtClean="0">
              <a:latin typeface="Courier" charset="0"/>
              <a:ea typeface="Courier" charset="0"/>
              <a:cs typeface="Courier" charset="0"/>
            </a:endParaRPr>
          </a:p>
          <a:p>
            <a:pPr marL="274320" lvl="1" indent="0">
              <a:buNone/>
            </a:pP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ls -l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GFS:2012-10-26_12 GFS:2012-10-31_12</a:t>
            </a:r>
          </a:p>
        </p:txBody>
      </p:sp>
    </p:spTree>
    <p:extLst>
      <p:ext uri="{BB962C8B-B14F-4D97-AF65-F5344CB8AC3E}">
        <p14:creationId xmlns:p14="http://schemas.microsoft.com/office/powerpoint/2010/main" val="339934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mod_levls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447800"/>
            <a:ext cx="9677400" cy="4572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200" dirty="0" smtClean="0"/>
              <a:t>Run mod_levs. Not MPI job, so does not require batch system</a:t>
            </a:r>
          </a:p>
          <a:p>
            <a:pPr marL="0" indent="0">
              <a:buNone/>
            </a:pPr>
            <a:r>
              <a:rPr lang="en-US" sz="1400" i="1" dirty="0" smtClean="0"/>
              <a:t>  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${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WORKDIR}/WPSV3/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util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mod_levs.exe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GFS:2012-10-26_12 new_GFS:2012-10-26_12</a:t>
            </a:r>
            <a:br>
              <a:rPr lang="en-US" sz="14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${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WORKDIR}/WPSV3/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util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mod_levs.exe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GFS:2012-10-31_12 new_GFS:2012-10-31_12</a:t>
            </a:r>
          </a:p>
          <a:p>
            <a:pPr marL="45720" lvl="0" indent="0">
              <a:buNone/>
            </a:pPr>
            <a:endParaRPr lang="en-US" sz="1400" dirty="0" smtClean="0">
              <a:latin typeface="Courier" charset="0"/>
              <a:ea typeface="Courier" charset="0"/>
              <a:cs typeface="Courier" charset="0"/>
            </a:endParaRPr>
          </a:p>
          <a:p>
            <a:pPr marL="45720" lvl="0" indent="0">
              <a:buNone/>
            </a:pPr>
            <a:r>
              <a:rPr lang="en-US" sz="2200" dirty="0" smtClean="0"/>
              <a:t>Verify </a:t>
            </a:r>
            <a:r>
              <a:rPr lang="en-US" sz="2200" dirty="0"/>
              <a:t>that the output files were created </a:t>
            </a:r>
          </a:p>
          <a:p>
            <a:pPr marL="0" indent="0">
              <a:buNone/>
            </a:pPr>
            <a:r>
              <a:rPr lang="en-US" sz="2200" i="1" dirty="0" smtClean="0"/>
              <a:t>     </a:t>
            </a:r>
            <a:r>
              <a:rPr lang="en-US" sz="1600" dirty="0" smtClean="0">
                <a:latin typeface="Courier"/>
                <a:cs typeface="Courier"/>
              </a:rPr>
              <a:t>ls </a:t>
            </a:r>
            <a:r>
              <a:rPr lang="en-US" sz="1600" dirty="0">
                <a:latin typeface="Courier"/>
                <a:cs typeface="Courier"/>
              </a:rPr>
              <a:t>-l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new_GFS:2012-10-26_12 new_GFS:2012-10-31_12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sz="2200" dirty="0" smtClean="0"/>
              <a:t>Note</a:t>
            </a:r>
            <a:r>
              <a:rPr lang="en-US" sz="2200" dirty="0" smtClean="0"/>
              <a:t>: only </a:t>
            </a:r>
            <a:r>
              <a:rPr lang="en-US" sz="2200" dirty="0"/>
              <a:t>the levels listed in variable </a:t>
            </a:r>
            <a:r>
              <a:rPr lang="en-US" sz="2200" i="1" dirty="0"/>
              <a:t>press_pa </a:t>
            </a:r>
            <a:r>
              <a:rPr lang="en-US" sz="2200" dirty="0"/>
              <a:t>in </a:t>
            </a:r>
            <a:r>
              <a:rPr lang="en-US" sz="2200" i="1" dirty="0"/>
              <a:t>namelist.wps </a:t>
            </a:r>
            <a:r>
              <a:rPr lang="en-US" sz="2200" dirty="0"/>
              <a:t>will be retained. 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4489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metgrid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447800"/>
            <a:ext cx="8534400" cy="4572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200" dirty="0"/>
              <a:t>Link the </a:t>
            </a:r>
            <a:r>
              <a:rPr lang="en-US" sz="2200" dirty="0" smtClean="0"/>
              <a:t>metgrid table </a:t>
            </a:r>
            <a:endParaRPr lang="en-US" sz="2200" dirty="0"/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  ln –fs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${WORKDIR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}/</a:t>
            </a:r>
            <a:r>
              <a:rPr lang="en-US" sz="1600" dirty="0" smtClean="0">
                <a:latin typeface="Courier"/>
                <a:cs typeface="Courier"/>
              </a:rPr>
              <a:t>WPSV3/</a:t>
            </a:r>
            <a:r>
              <a:rPr lang="en-US" sz="1600" dirty="0" err="1" smtClean="0">
                <a:latin typeface="Courier"/>
                <a:cs typeface="Courier"/>
              </a:rPr>
              <a:t>metgrid</a:t>
            </a:r>
            <a:r>
              <a:rPr lang="en-US" sz="1600" dirty="0" smtClean="0">
                <a:latin typeface="Courier"/>
                <a:cs typeface="Courier"/>
              </a:rPr>
              <a:t>/METGRID.TBL.NMM </a:t>
            </a:r>
            <a:r>
              <a:rPr lang="en-US" sz="1600" dirty="0">
                <a:latin typeface="Courier"/>
                <a:cs typeface="Courier"/>
              </a:rPr>
              <a:t>.</a:t>
            </a:r>
            <a:r>
              <a:rPr lang="en-US" sz="1600" dirty="0" smtClean="0">
                <a:latin typeface="Courier"/>
                <a:cs typeface="Courier"/>
              </a:rPr>
              <a:t>/METGRID.TBL</a:t>
            </a:r>
            <a:endParaRPr lang="en-US" sz="1600" dirty="0">
              <a:latin typeface="Courier"/>
              <a:cs typeface="Courier"/>
            </a:endParaRPr>
          </a:p>
          <a:p>
            <a:pPr marL="0" lvl="0" indent="0">
              <a:buNone/>
            </a:pPr>
            <a:r>
              <a:rPr lang="en-US" sz="2200" dirty="0" smtClean="0"/>
              <a:t>Edit </a:t>
            </a:r>
            <a:r>
              <a:rPr lang="en-US" sz="2200" i="1" dirty="0"/>
              <a:t>namelist.wps </a:t>
            </a:r>
            <a:r>
              <a:rPr lang="en-US" sz="2200" dirty="0"/>
              <a:t>set paths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  </a:t>
            </a:r>
            <a:r>
              <a:rPr lang="en-US" sz="1600" dirty="0" smtClean="0">
                <a:latin typeface="Courier"/>
                <a:cs typeface="Courier"/>
              </a:rPr>
              <a:t>opt_metgrid_tbl_path </a:t>
            </a:r>
            <a:r>
              <a:rPr lang="en-US" sz="1600" dirty="0">
                <a:latin typeface="Courier"/>
                <a:cs typeface="Courier"/>
              </a:rPr>
              <a:t>= </a:t>
            </a:r>
            <a:r>
              <a:rPr lang="en-US" sz="1600" dirty="0" smtClean="0">
                <a:latin typeface="Courier"/>
                <a:cs typeface="Courier"/>
              </a:rPr>
              <a:t>= ‘</a:t>
            </a:r>
            <a:r>
              <a:rPr lang="en-US" sz="1600" dirty="0">
                <a:latin typeface="Courier"/>
                <a:cs typeface="Courier"/>
              </a:rPr>
              <a:t>.</a:t>
            </a:r>
            <a:r>
              <a:rPr lang="en-US" sz="1600" dirty="0" smtClean="0">
                <a:latin typeface="Courier"/>
                <a:cs typeface="Courier"/>
              </a:rPr>
              <a:t>’</a:t>
            </a: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dirty="0" smtClean="0"/>
              <a:t>Run </a:t>
            </a:r>
            <a:r>
              <a:rPr lang="en-US" sz="2200" i="1" dirty="0" err="1" smtClean="0"/>
              <a:t>metgrid</a:t>
            </a:r>
            <a:r>
              <a:rPr lang="en-US" sz="2200" i="1" dirty="0" smtClean="0"/>
              <a:t> </a:t>
            </a:r>
          </a:p>
          <a:p>
            <a:pPr marL="0" indent="0">
              <a:buNone/>
            </a:pP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   ${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WORKDIR}/</a:t>
            </a:r>
            <a:r>
              <a:rPr lang="en-US" sz="1600" dirty="0" smtClean="0">
                <a:latin typeface="Courier"/>
                <a:cs typeface="Courier"/>
              </a:rPr>
              <a:t>WPSV3/</a:t>
            </a:r>
            <a:r>
              <a:rPr lang="en-US" sz="1600" dirty="0" err="1" smtClean="0">
                <a:latin typeface="Courier"/>
                <a:cs typeface="Courier"/>
              </a:rPr>
              <a:t>metgrid.exe</a:t>
            </a:r>
            <a:endParaRPr lang="en-US" sz="1600" dirty="0">
              <a:latin typeface="Courier"/>
              <a:cs typeface="Courier"/>
            </a:endParaRPr>
          </a:p>
          <a:p>
            <a:pPr marL="45720" indent="0">
              <a:buNone/>
            </a:pPr>
            <a:r>
              <a:rPr lang="en-US" sz="2200" dirty="0" smtClean="0"/>
              <a:t>Verify </a:t>
            </a:r>
            <a:r>
              <a:rPr lang="en-US" sz="2200" dirty="0"/>
              <a:t>that the output files were </a:t>
            </a:r>
            <a:r>
              <a:rPr lang="en-US" sz="2200" dirty="0" smtClean="0"/>
              <a:t>created</a:t>
            </a:r>
            <a:endParaRPr lang="en-US" sz="2000" i="1" dirty="0"/>
          </a:p>
          <a:p>
            <a:pPr marL="0" indent="0">
              <a:buNone/>
            </a:pP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   ls </a:t>
            </a:r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-l met_nmm.d01.2012-10-26_12_00_00.nc </a:t>
            </a: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\       			  met_nmm.d01.2012-10-31_12_00_00.nc</a:t>
            </a:r>
            <a:endParaRPr lang="is-IS" sz="18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 descr="dtc_wordmark_pms203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1713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751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tc_wordmark_pms203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6000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ideal - 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447800"/>
            <a:ext cx="8763000" cy="4572000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dirty="0"/>
              <a:t>Enter the working directory </a:t>
            </a:r>
          </a:p>
          <a:p>
            <a:pPr marL="45720" indent="0">
              <a:buNone/>
            </a:pPr>
            <a:r>
              <a:rPr lang="en-US" sz="1800" i="1" dirty="0"/>
              <a:t>     </a:t>
            </a:r>
            <a:r>
              <a:rPr lang="en-US" sz="1800" dirty="0">
                <a:latin typeface="Courier"/>
                <a:cs typeface="Courier"/>
              </a:rPr>
              <a:t>cd $workdir/</a:t>
            </a:r>
            <a:r>
              <a:rPr lang="en-US" sz="1800" dirty="0" smtClean="0">
                <a:latin typeface="Courier"/>
                <a:cs typeface="Courier"/>
              </a:rPr>
              <a:t>wrfprd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dirty="0" smtClean="0"/>
              <a:t>Link  </a:t>
            </a:r>
            <a:r>
              <a:rPr lang="en-US" sz="2200" dirty="0"/>
              <a:t>WRF input files </a:t>
            </a:r>
            <a:endParaRPr lang="en-US" sz="2200" dirty="0" smtClean="0"/>
          </a:p>
          <a:p>
            <a:pPr marL="548640" lvl="2" indent="0"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ln -fs ${WORKDIR}/WRFV3/run/ETAMPNEW_DATA ./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ln -fs ${WORKDIR}/WRFV3/run/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ETAMPNEW_DATA.expanded_rain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./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ln -fs ${WORKDIR}/WRFV3/run/GENPARM.TBL ./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ln -fs ${WORKDIR}/WRFV3/run/LANDUSE.TBL ./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ln -fs ${WORKDIR}/WRFV3/run/SOILPARM.TBL ./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ln -fs ${WORKDIR}/WRFV3/run/VEGPARM.TBL ./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ln -fs ${WORKDIR}/WRFV3/run/tr49t67 ./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ln -fs ${WORKDIR}/WRFV3/run/tr49t85 ./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ln -fs ${WORKDIR}/WRFV3/run/tr67t85 ./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ln -fs ${WORKDIR}/WRFV3/run/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ozone.formatted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./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ln -fs ${WORKDIR}/WRFV3/run/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ozone_lat.formatted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./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ln -fs ${WORKDIR}/WRFV3/run/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ozone_plev.formatted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./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ln -fs ${WORKDIR}/WRFV3/run/RRTM_DATA ./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ln -fs ${WORKDIR}/WRFV3/run/RRTMG_LW_DATA ./</a:t>
            </a:r>
            <a:br>
              <a:rPr lang="en-US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ln -fs ${WORKDIR}/WRFV3/run/RRTMG_SW_DATA ./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96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ideal - II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447800"/>
            <a:ext cx="87630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smtClean="0"/>
              <a:t>Link </a:t>
            </a:r>
            <a:r>
              <a:rPr lang="en-US" sz="2200" dirty="0"/>
              <a:t>the WPS files </a:t>
            </a:r>
          </a:p>
          <a:p>
            <a:pPr marL="320040" lvl="1" indent="0">
              <a:buNone/>
            </a:pPr>
            <a:r>
              <a:rPr lang="en-US" sz="1600" dirty="0" smtClean="0">
                <a:latin typeface="Courier"/>
                <a:cs typeface="Courier"/>
              </a:rPr>
              <a:t>ln </a:t>
            </a:r>
            <a:r>
              <a:rPr lang="en-US" sz="1600" dirty="0">
                <a:latin typeface="Courier"/>
                <a:cs typeface="Courier"/>
              </a:rPr>
              <a:t>-fs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${WORKDIR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sz="1600" dirty="0" smtClean="0">
                <a:latin typeface="Courier"/>
                <a:cs typeface="Courier"/>
              </a:rPr>
              <a:t>/</a:t>
            </a:r>
            <a:r>
              <a:rPr lang="en-US" sz="1600" dirty="0" err="1" smtClean="0">
                <a:latin typeface="Courier"/>
                <a:cs typeface="Courier"/>
              </a:rPr>
              <a:t>wpsprd</a:t>
            </a:r>
            <a:r>
              <a:rPr lang="en-US" sz="1600" dirty="0" smtClean="0">
                <a:latin typeface="Courier"/>
                <a:cs typeface="Courier"/>
              </a:rPr>
              <a:t>/</a:t>
            </a:r>
            <a:r>
              <a:rPr lang="en-US" sz="1600" dirty="0" err="1" smtClean="0">
                <a:latin typeface="Courier"/>
                <a:cs typeface="Courier"/>
              </a:rPr>
              <a:t>met_nmm</a:t>
            </a:r>
            <a:r>
              <a:rPr lang="en-US" sz="1600" dirty="0">
                <a:latin typeface="Courier"/>
                <a:cs typeface="Courier"/>
              </a:rPr>
              <a:t>* . </a:t>
            </a:r>
          </a:p>
          <a:p>
            <a:pPr marL="320040" lvl="1" indent="0">
              <a:buNone/>
            </a:pPr>
            <a:r>
              <a:rPr lang="en-US" sz="1600" dirty="0" smtClean="0">
                <a:latin typeface="Courier"/>
                <a:cs typeface="Courier"/>
              </a:rPr>
              <a:t>ln </a:t>
            </a:r>
            <a:r>
              <a:rPr lang="en-US" sz="1600" dirty="0">
                <a:latin typeface="Courier"/>
                <a:cs typeface="Courier"/>
              </a:rPr>
              <a:t>-fs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${WORKDIR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r>
              <a:rPr lang="en-US" sz="1600" dirty="0" smtClean="0">
                <a:latin typeface="Courier"/>
                <a:cs typeface="Courier"/>
              </a:rPr>
              <a:t>/</a:t>
            </a:r>
            <a:r>
              <a:rPr lang="en-US" sz="1600" dirty="0" err="1" smtClean="0">
                <a:latin typeface="Courier"/>
                <a:cs typeface="Courier"/>
              </a:rPr>
              <a:t>wpsprd</a:t>
            </a:r>
            <a:r>
              <a:rPr lang="en-US" sz="1600" dirty="0" smtClean="0">
                <a:latin typeface="Courier"/>
                <a:cs typeface="Courier"/>
              </a:rPr>
              <a:t>/</a:t>
            </a:r>
            <a:r>
              <a:rPr lang="en-US" sz="1600" dirty="0" err="1" smtClean="0">
                <a:latin typeface="Courier"/>
                <a:cs typeface="Courier"/>
              </a:rPr>
              <a:t>geo_nmm</a:t>
            </a:r>
            <a:r>
              <a:rPr lang="en-US" sz="1600" dirty="0">
                <a:latin typeface="Courier"/>
                <a:cs typeface="Courier"/>
              </a:rPr>
              <a:t>* .</a:t>
            </a:r>
            <a:r>
              <a:rPr lang="en-US" sz="2000" i="1" dirty="0"/>
              <a:t> </a:t>
            </a:r>
            <a:endParaRPr lang="en-US" sz="2000" i="1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Copy </a:t>
            </a:r>
            <a:r>
              <a:rPr lang="en-US" sz="2000" dirty="0"/>
              <a:t>namelist input</a:t>
            </a:r>
          </a:p>
          <a:p>
            <a:pPr marL="320040" lvl="1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cp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${WORKDIR}/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WRFV3</a:t>
            </a:r>
            <a:r>
              <a:rPr lang="en-US" sz="1600" dirty="0" smtClean="0">
                <a:latin typeface="Courier"/>
                <a:cs typeface="Courier"/>
              </a:rPr>
              <a:t>/test/</a:t>
            </a:r>
            <a:r>
              <a:rPr lang="en-US" sz="1600" dirty="0" err="1" smtClean="0">
                <a:latin typeface="Courier"/>
                <a:cs typeface="Courier"/>
              </a:rPr>
              <a:t>nmm_tropical_cyclone</a:t>
            </a:r>
            <a:r>
              <a:rPr lang="en-US" sz="1600" dirty="0" smtClean="0">
                <a:latin typeface="Courier"/>
                <a:cs typeface="Courier"/>
              </a:rPr>
              <a:t>/</a:t>
            </a:r>
            <a:r>
              <a:rPr lang="en-US" sz="1600" dirty="0" err="1" smtClean="0">
                <a:latin typeface="Courier"/>
                <a:cs typeface="Courier"/>
              </a:rPr>
              <a:t>namelist.input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. </a:t>
            </a:r>
          </a:p>
        </p:txBody>
      </p:sp>
      <p:pic>
        <p:nvPicPr>
          <p:cNvPr id="5" name="Picture 4" descr="dtc_wordmark_pms203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1713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680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ideal - III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447800"/>
            <a:ext cx="86868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Copy </a:t>
            </a:r>
            <a:r>
              <a:rPr lang="en-US" sz="2000" dirty="0"/>
              <a:t>the idealized simulation input files </a:t>
            </a:r>
            <a:endParaRPr lang="en-US" sz="2000" dirty="0" smtClean="0"/>
          </a:p>
          <a:p>
            <a:pPr marL="320040" lvl="1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cp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${WORKDIR}/WRFV3</a:t>
            </a:r>
            <a:r>
              <a:rPr lang="en-US" sz="1600" dirty="0" smtClean="0">
                <a:latin typeface="Courier"/>
                <a:cs typeface="Courier"/>
              </a:rPr>
              <a:t>/test/</a:t>
            </a:r>
            <a:r>
              <a:rPr lang="en-US" sz="1600" dirty="0" err="1" smtClean="0">
                <a:latin typeface="Courier"/>
                <a:cs typeface="Courier"/>
              </a:rPr>
              <a:t>nmm_tropical_cyclone</a:t>
            </a:r>
            <a:r>
              <a:rPr lang="en-US" sz="1600" dirty="0" smtClean="0">
                <a:latin typeface="Courier"/>
                <a:cs typeface="Courier"/>
              </a:rPr>
              <a:t>/</a:t>
            </a:r>
            <a:r>
              <a:rPr lang="en-US" sz="1600" dirty="0" err="1" smtClean="0">
                <a:latin typeface="Courier"/>
                <a:cs typeface="Courier"/>
              </a:rPr>
              <a:t>input.d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.</a:t>
            </a:r>
          </a:p>
          <a:p>
            <a:pPr marL="320040" lvl="1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cp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${WORKDIR}/WRFV3</a:t>
            </a:r>
            <a:r>
              <a:rPr lang="en-US" sz="1600" dirty="0" smtClean="0">
                <a:latin typeface="Courier"/>
                <a:cs typeface="Courier"/>
              </a:rPr>
              <a:t>/test/</a:t>
            </a:r>
            <a:r>
              <a:rPr lang="en-US" sz="1600" dirty="0" err="1" smtClean="0">
                <a:latin typeface="Courier"/>
                <a:cs typeface="Courier"/>
              </a:rPr>
              <a:t>nmm_tropical_cyclone</a:t>
            </a:r>
            <a:r>
              <a:rPr lang="en-US" sz="1600" dirty="0" smtClean="0">
                <a:latin typeface="Courier"/>
                <a:cs typeface="Courier"/>
              </a:rPr>
              <a:t>/</a:t>
            </a:r>
            <a:r>
              <a:rPr lang="en-US" sz="1600" dirty="0" err="1" smtClean="0">
                <a:latin typeface="Courier"/>
                <a:cs typeface="Courier"/>
              </a:rPr>
              <a:t>sigma.d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. </a:t>
            </a:r>
          </a:p>
          <a:p>
            <a:pPr marL="320040" lvl="1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cp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${WORKDIR}/WRFV3</a:t>
            </a:r>
            <a:r>
              <a:rPr lang="en-US" sz="1600" dirty="0" smtClean="0">
                <a:latin typeface="Courier"/>
                <a:cs typeface="Courier"/>
              </a:rPr>
              <a:t>/test/</a:t>
            </a:r>
            <a:r>
              <a:rPr lang="en-US" sz="1600" dirty="0" err="1" smtClean="0">
                <a:latin typeface="Courier"/>
                <a:cs typeface="Courier"/>
              </a:rPr>
              <a:t>nmm_tropical_cyclone</a:t>
            </a:r>
            <a:r>
              <a:rPr lang="en-US" sz="1600" dirty="0" smtClean="0">
                <a:latin typeface="Courier"/>
                <a:cs typeface="Courier"/>
              </a:rPr>
              <a:t>/</a:t>
            </a:r>
            <a:r>
              <a:rPr lang="en-US" sz="1600" dirty="0" err="1" smtClean="0">
                <a:latin typeface="Courier"/>
                <a:cs typeface="Courier"/>
              </a:rPr>
              <a:t>sound.d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. </a:t>
            </a:r>
          </a:p>
          <a:p>
            <a:pPr marL="320040" lvl="1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cp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${WORKDIR}/WRFV3</a:t>
            </a:r>
            <a:r>
              <a:rPr lang="en-US" sz="1600" dirty="0" smtClean="0">
                <a:latin typeface="Courier"/>
                <a:cs typeface="Courier"/>
              </a:rPr>
              <a:t>/test/</a:t>
            </a:r>
            <a:r>
              <a:rPr lang="en-US" sz="1600" dirty="0" err="1" smtClean="0">
                <a:latin typeface="Courier"/>
                <a:cs typeface="Courier"/>
              </a:rPr>
              <a:t>nmm_tropical_cyclone</a:t>
            </a:r>
            <a:r>
              <a:rPr lang="en-US" sz="1600" dirty="0" smtClean="0">
                <a:latin typeface="Courier"/>
                <a:cs typeface="Courier"/>
              </a:rPr>
              <a:t>/</a:t>
            </a:r>
            <a:r>
              <a:rPr lang="en-US" sz="1600" dirty="0" err="1" smtClean="0">
                <a:latin typeface="Courier"/>
                <a:cs typeface="Courier"/>
              </a:rPr>
              <a:t>storm.center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. </a:t>
            </a:r>
          </a:p>
          <a:p>
            <a:pPr marL="0" indent="0">
              <a:buNone/>
            </a:pPr>
            <a:r>
              <a:rPr lang="en-US" sz="2000" dirty="0" smtClean="0"/>
              <a:t>Edit </a:t>
            </a:r>
            <a:r>
              <a:rPr lang="en-US" sz="2000" dirty="0"/>
              <a:t>and modify files </a:t>
            </a:r>
            <a:r>
              <a:rPr lang="en-US" sz="2000" b="1" i="1" dirty="0"/>
              <a:t>input.d</a:t>
            </a:r>
            <a:r>
              <a:rPr lang="en-US" sz="2000" dirty="0"/>
              <a:t>, </a:t>
            </a:r>
            <a:r>
              <a:rPr lang="en-US" sz="2000" b="1" i="1" dirty="0"/>
              <a:t>sound.d</a:t>
            </a:r>
            <a:r>
              <a:rPr lang="en-US" sz="2000" dirty="0"/>
              <a:t>, if desired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b="1" i="1" dirty="0"/>
              <a:t> </a:t>
            </a:r>
            <a:r>
              <a:rPr lang="en-US" sz="2000" b="1" i="1" dirty="0" smtClean="0"/>
              <a:t>   </a:t>
            </a:r>
            <a:r>
              <a:rPr lang="en-US" sz="2000" i="1" dirty="0" smtClean="0"/>
              <a:t> </a:t>
            </a:r>
            <a:r>
              <a:rPr lang="en-US" sz="2000" dirty="0" smtClean="0"/>
              <a:t>File</a:t>
            </a:r>
            <a:r>
              <a:rPr lang="en-US" sz="2000" i="1" dirty="0" smtClean="0"/>
              <a:t> </a:t>
            </a:r>
            <a:r>
              <a:rPr lang="en-US" sz="2000" b="1" i="1" dirty="0"/>
              <a:t>storm.center </a:t>
            </a:r>
            <a:r>
              <a:rPr lang="en-US" sz="2000" dirty="0"/>
              <a:t>should not be altered (</a:t>
            </a:r>
            <a:r>
              <a:rPr lang="en-US" sz="2000" dirty="0" smtClean="0"/>
              <a:t>storm in center </a:t>
            </a:r>
            <a:r>
              <a:rPr lang="en-US" sz="2000" dirty="0"/>
              <a:t>of </a:t>
            </a:r>
            <a:r>
              <a:rPr lang="en-US" sz="2000" dirty="0" smtClean="0"/>
              <a:t>inner nest)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File</a:t>
            </a:r>
            <a:r>
              <a:rPr lang="en-US" sz="2000" i="1" dirty="0" smtClean="0"/>
              <a:t> </a:t>
            </a:r>
            <a:r>
              <a:rPr lang="en-US" sz="2000" b="1" i="1" dirty="0" smtClean="0"/>
              <a:t>sigma.d</a:t>
            </a:r>
            <a:r>
              <a:rPr lang="en-US" sz="2000" i="1" dirty="0" smtClean="0"/>
              <a:t>  </a:t>
            </a:r>
            <a:r>
              <a:rPr lang="en-US" sz="2000" dirty="0" smtClean="0"/>
              <a:t>should </a:t>
            </a:r>
            <a:r>
              <a:rPr lang="en-US" sz="2000" dirty="0"/>
              <a:t>not be altered </a:t>
            </a:r>
            <a:r>
              <a:rPr lang="en-US" sz="2000" i="1" dirty="0" smtClean="0"/>
              <a:t>  (</a:t>
            </a:r>
            <a:r>
              <a:rPr lang="en-US" sz="2000" dirty="0" smtClean="0"/>
              <a:t>vertical </a:t>
            </a:r>
            <a:r>
              <a:rPr lang="en-US" sz="2000" dirty="0"/>
              <a:t>levels </a:t>
            </a:r>
            <a:r>
              <a:rPr lang="en-US" sz="2000" dirty="0" smtClean="0"/>
              <a:t>to </a:t>
            </a:r>
            <a:r>
              <a:rPr lang="en-US" sz="2000" dirty="0"/>
              <a:t>create the initial </a:t>
            </a:r>
            <a:r>
              <a:rPr lang="en-US" sz="2000" dirty="0" smtClean="0"/>
              <a:t>vortex)</a:t>
            </a:r>
            <a:endParaRPr lang="en-US" sz="2000" dirty="0"/>
          </a:p>
          <a:p>
            <a:pPr marL="0" indent="0">
              <a:buNone/>
            </a:pPr>
            <a:r>
              <a:rPr lang="en-US" sz="2200" dirty="0"/>
              <a:t>Run </a:t>
            </a:r>
            <a:r>
              <a:rPr lang="en-US" sz="2200" b="1" i="1" dirty="0" smtClean="0"/>
              <a:t>ideal.exe </a:t>
            </a:r>
            <a:r>
              <a:rPr lang="en-US" sz="2200" dirty="0" smtClean="0"/>
              <a:t>using </a:t>
            </a:r>
            <a:r>
              <a:rPr lang="en-US" sz="2200" dirty="0"/>
              <a:t>script to submit it to batch </a:t>
            </a:r>
            <a:r>
              <a:rPr lang="en-US" sz="2200" dirty="0" smtClean="0"/>
              <a:t>queue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${WORKDIR}/</a:t>
            </a:r>
            <a:r>
              <a:rPr lang="en-US" sz="1800" dirty="0" smtClean="0">
                <a:latin typeface="Courier"/>
                <a:cs typeface="Courier"/>
              </a:rPr>
              <a:t>WRFV3/main/</a:t>
            </a:r>
            <a:r>
              <a:rPr lang="en-US" sz="1800" dirty="0" err="1" smtClean="0">
                <a:latin typeface="Courier"/>
                <a:cs typeface="Courier"/>
              </a:rPr>
              <a:t>ideal.exe</a:t>
            </a:r>
            <a:endParaRPr lang="en-US" sz="1800" dirty="0">
              <a:latin typeface="Courier"/>
              <a:cs typeface="Courier"/>
            </a:endParaRPr>
          </a:p>
          <a:p>
            <a:pPr marL="320040" lvl="1" indent="0">
              <a:buNone/>
            </a:pPr>
            <a:r>
              <a:rPr lang="en-US" sz="2200" dirty="0" smtClean="0"/>
              <a:t>Verify </a:t>
            </a:r>
            <a:r>
              <a:rPr lang="en-US" sz="2200" dirty="0"/>
              <a:t>that the output files were </a:t>
            </a:r>
            <a:r>
              <a:rPr lang="en-US" sz="2200" dirty="0" smtClean="0"/>
              <a:t>created</a:t>
            </a:r>
            <a:endParaRPr lang="en-US" sz="2000" i="1" dirty="0"/>
          </a:p>
          <a:p>
            <a:pPr marL="320040" lvl="1" indent="0">
              <a:buNone/>
            </a:pPr>
            <a:r>
              <a:rPr lang="en-US" sz="1600" dirty="0" smtClean="0">
                <a:latin typeface="Courier"/>
                <a:cs typeface="Courier"/>
              </a:rPr>
              <a:t>ls –l wrfinput_d01 </a:t>
            </a:r>
            <a:r>
              <a:rPr lang="en-US" sz="1600" dirty="0">
                <a:latin typeface="Courier"/>
                <a:cs typeface="Courier"/>
              </a:rPr>
              <a:t>wrfbdy_d01 fort.</a:t>
            </a:r>
            <a:r>
              <a:rPr lang="en-US" sz="1600" dirty="0" smtClean="0">
                <a:latin typeface="Courier"/>
                <a:cs typeface="Courier"/>
              </a:rPr>
              <a:t>65</a:t>
            </a:r>
            <a:endParaRPr lang="en-US" sz="1600" dirty="0">
              <a:latin typeface="Courier"/>
              <a:cs typeface="Courier"/>
            </a:endParaRPr>
          </a:p>
        </p:txBody>
      </p:sp>
      <p:pic>
        <p:nvPicPr>
          <p:cNvPr id="5" name="Picture 4" descr="dtc_wordmark_pms203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1713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631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WRF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447800"/>
            <a:ext cx="83058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Run </a:t>
            </a:r>
            <a:r>
              <a:rPr lang="en-US" sz="2400" b="1" i="1" dirty="0" smtClean="0"/>
              <a:t>wrf.exe</a:t>
            </a:r>
            <a:r>
              <a:rPr lang="en-US" sz="2400" i="1" dirty="0" smtClean="0"/>
              <a:t> </a:t>
            </a:r>
            <a:r>
              <a:rPr lang="en-US" sz="2400" dirty="0"/>
              <a:t>using script to submit it to batch queue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bsub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&lt;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run.wrf.ideal.csh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45720" indent="0">
              <a:buNone/>
            </a:pPr>
            <a:r>
              <a:rPr lang="en-US" sz="2600" dirty="0" smtClean="0"/>
              <a:t>Verify </a:t>
            </a:r>
            <a:r>
              <a:rPr lang="en-US" sz="2600" dirty="0"/>
              <a:t>that the output files were created </a:t>
            </a:r>
            <a:endParaRPr lang="en-US" i="1" dirty="0"/>
          </a:p>
          <a:p>
            <a:pPr marL="320040" lvl="1" indent="0">
              <a:buNone/>
            </a:pPr>
            <a:r>
              <a:rPr lang="en-US" sz="1600" dirty="0">
                <a:latin typeface="Courier"/>
                <a:cs typeface="Courier"/>
              </a:rPr>
              <a:t>ls –l </a:t>
            </a:r>
            <a:r>
              <a:rPr lang="en-US" sz="1600" dirty="0" smtClean="0">
                <a:latin typeface="Courier"/>
                <a:cs typeface="Courier"/>
              </a:rPr>
              <a:t>wrfout_d01</a:t>
            </a:r>
            <a:r>
              <a:rPr lang="en-US" sz="1600" dirty="0">
                <a:latin typeface="Courier"/>
                <a:cs typeface="Courier"/>
              </a:rPr>
              <a:t>* wrfout_d02* wrfout_d03*</a:t>
            </a:r>
          </a:p>
          <a:p>
            <a:endParaRPr lang="en-US" dirty="0"/>
          </a:p>
        </p:txBody>
      </p:sp>
      <p:pic>
        <p:nvPicPr>
          <p:cNvPr id="5" name="Picture 4" descr="dtc_wordmark_pms203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1713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314700"/>
            <a:ext cx="3242786" cy="3242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3488293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4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idealized capability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Initialization uses a prescribed vortex superposed onto a quiescent environment. Default</a:t>
            </a:r>
          </a:p>
          <a:p>
            <a:pPr lvl="1"/>
            <a:r>
              <a:rPr lang="en-US" dirty="0"/>
              <a:t>Max intensity of 20 ms</a:t>
            </a:r>
            <a:r>
              <a:rPr lang="en-US" baseline="30000" dirty="0"/>
              <a:t>-1</a:t>
            </a:r>
            <a:endParaRPr lang="en-US" dirty="0"/>
          </a:p>
          <a:p>
            <a:pPr lvl="1"/>
            <a:r>
              <a:rPr lang="en-US" dirty="0"/>
              <a:t>Radius of maximum winds (RMW) - 90 </a:t>
            </a:r>
            <a:r>
              <a:rPr lang="en-US" dirty="0" smtClean="0"/>
              <a:t>km</a:t>
            </a:r>
          </a:p>
          <a:p>
            <a:r>
              <a:rPr lang="en-US" dirty="0" smtClean="0"/>
              <a:t>The model configuration is same as the real run</a:t>
            </a:r>
            <a:endParaRPr lang="en-US" dirty="0"/>
          </a:p>
          <a:p>
            <a:pPr lvl="1"/>
            <a:r>
              <a:rPr lang="en-US" dirty="0" smtClean="0"/>
              <a:t>Three domains with telescopic nests</a:t>
            </a:r>
          </a:p>
          <a:p>
            <a:r>
              <a:rPr lang="en-US" dirty="0"/>
              <a:t>f</a:t>
            </a:r>
            <a:r>
              <a:rPr lang="en-US" dirty="0" smtClean="0"/>
              <a:t>- </a:t>
            </a:r>
            <a:r>
              <a:rPr lang="en-US" dirty="0"/>
              <a:t>or </a:t>
            </a:r>
            <a:r>
              <a:rPr lang="en-US" dirty="0" smtClean="0"/>
              <a:t>β-plane</a:t>
            </a:r>
          </a:p>
          <a:p>
            <a:r>
              <a:rPr lang="en-US" dirty="0" smtClean="0"/>
              <a:t>Lower boundary is water (no land masses)</a:t>
            </a:r>
          </a:p>
          <a:p>
            <a:r>
              <a:rPr lang="en-US" dirty="0" smtClean="0"/>
              <a:t>Sea </a:t>
            </a:r>
            <a:r>
              <a:rPr lang="en-US" dirty="0"/>
              <a:t>surface </a:t>
            </a:r>
            <a:r>
              <a:rPr lang="en-US" dirty="0" smtClean="0"/>
              <a:t>temperature</a:t>
            </a:r>
          </a:p>
          <a:p>
            <a:pPr lvl="1"/>
            <a:r>
              <a:rPr lang="en-US" dirty="0" smtClean="0"/>
              <a:t>time</a:t>
            </a:r>
            <a:r>
              <a:rPr lang="en-US" dirty="0"/>
              <a:t>-invariant (no ocean coupling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horizontally homogeneous</a:t>
            </a:r>
            <a:endParaRPr lang="en-US" dirty="0"/>
          </a:p>
          <a:p>
            <a:pPr lvl="1"/>
            <a:r>
              <a:rPr lang="en-US" dirty="0" smtClean="0"/>
              <a:t>default =302 </a:t>
            </a:r>
            <a:r>
              <a:rPr lang="en-US" dirty="0"/>
              <a:t>K </a:t>
            </a:r>
            <a:endParaRPr lang="en-US" dirty="0" smtClean="0"/>
          </a:p>
          <a:p>
            <a:r>
              <a:rPr lang="en-US" dirty="0" smtClean="0"/>
              <a:t>Uses: research and development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5" name="Picture 4" descr="dtc_wordmark_pms203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1713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354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14478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The vortex is based on the balance equation relating prescribed wind fields to mass fields 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2286000"/>
            <a:ext cx="462088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/>
              <a:t>The </a:t>
            </a:r>
            <a:r>
              <a:rPr lang="en-US" sz="2200" dirty="0"/>
              <a:t>atmosphere is divided into M </a:t>
            </a:r>
            <a:r>
              <a:rPr lang="en-US" sz="2200" dirty="0" smtClean="0"/>
              <a:t>layers </a:t>
            </a:r>
            <a:r>
              <a:rPr lang="en-US" sz="2200" dirty="0"/>
              <a:t>i</a:t>
            </a:r>
            <a:r>
              <a:rPr lang="en-US" altLang="zh-CN" sz="2200" dirty="0" smtClean="0"/>
              <a:t>n </a:t>
            </a:r>
            <a:r>
              <a:rPr lang="en-US" altLang="zh-CN" sz="2200" dirty="0"/>
              <a:t>the sigma coordinate </a:t>
            </a:r>
            <a:r>
              <a:rPr lang="en-US" altLang="zh-CN" sz="2200" dirty="0" smtClean="0"/>
              <a:t>system</a:t>
            </a:r>
            <a:r>
              <a:rPr lang="en-US" sz="2200" dirty="0" smtClean="0"/>
              <a:t>. 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 The </a:t>
            </a:r>
            <a:r>
              <a:rPr lang="en-US" sz="2200" dirty="0"/>
              <a:t>initial </a:t>
            </a:r>
            <a:r>
              <a:rPr lang="en-US" sz="2200" dirty="0" smtClean="0"/>
              <a:t>background </a:t>
            </a:r>
            <a:r>
              <a:rPr lang="en-US" sz="2200" dirty="0"/>
              <a:t>state temperature (</a:t>
            </a:r>
            <a:r>
              <a:rPr lang="en-US" sz="2200" i="1" dirty="0"/>
              <a:t>T</a:t>
            </a:r>
            <a:r>
              <a:rPr lang="en-US" sz="2200" i="1" baseline="-25000" dirty="0"/>
              <a:t>o</a:t>
            </a:r>
            <a:r>
              <a:rPr lang="en-US" sz="2200" dirty="0"/>
              <a:t>) along with </a:t>
            </a:r>
            <a:r>
              <a:rPr lang="en-US" sz="2200" dirty="0" smtClean="0"/>
              <a:t>a prescribed forcing </a:t>
            </a:r>
            <a:r>
              <a:rPr lang="en-US" sz="2200" dirty="0"/>
              <a:t>term </a:t>
            </a:r>
            <a:r>
              <a:rPr lang="en-US" sz="2200" dirty="0" smtClean="0"/>
              <a:t>(</a:t>
            </a:r>
            <a:r>
              <a:rPr lang="en-US" sz="2200" i="1" dirty="0" smtClean="0"/>
              <a:t>G</a:t>
            </a:r>
            <a:r>
              <a:rPr lang="en-US" sz="2200" dirty="0" smtClean="0"/>
              <a:t>) in the balance equation </a:t>
            </a:r>
            <a:r>
              <a:rPr lang="en-US" sz="2200" dirty="0"/>
              <a:t>are </a:t>
            </a:r>
            <a:r>
              <a:rPr lang="en-US" sz="2200" dirty="0" smtClean="0"/>
              <a:t>defined </a:t>
            </a:r>
            <a:r>
              <a:rPr lang="en-US" sz="2200" dirty="0"/>
              <a:t>at the </a:t>
            </a:r>
            <a:r>
              <a:rPr lang="en-US" sz="2200" dirty="0" smtClean="0"/>
              <a:t>interfaces of the model layers.  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The initial vortex winds along </a:t>
            </a:r>
            <a:r>
              <a:rPr lang="en-US" sz="2200" dirty="0"/>
              <a:t>with the temperature perturbation (</a:t>
            </a:r>
            <a:r>
              <a:rPr lang="en-US" sz="2200" i="1" dirty="0"/>
              <a:t>T’</a:t>
            </a:r>
            <a:r>
              <a:rPr lang="en-US" sz="2200" dirty="0" smtClean="0"/>
              <a:t>), derived from </a:t>
            </a:r>
            <a:r>
              <a:rPr lang="en-US" sz="2200" dirty="0"/>
              <a:t>the </a:t>
            </a:r>
            <a:r>
              <a:rPr lang="en-US" sz="2200" dirty="0" smtClean="0"/>
              <a:t>background state </a:t>
            </a:r>
            <a:r>
              <a:rPr lang="en-US" sz="2200" dirty="0"/>
              <a:t>are </a:t>
            </a:r>
            <a:r>
              <a:rPr lang="en-US" sz="2200" dirty="0" smtClean="0"/>
              <a:t>defined </a:t>
            </a:r>
            <a:r>
              <a:rPr lang="en-US" sz="2200" dirty="0"/>
              <a:t>at </a:t>
            </a:r>
            <a:r>
              <a:rPr lang="en-US" sz="2200" dirty="0" smtClean="0"/>
              <a:t>mid-levels </a:t>
            </a:r>
            <a:r>
              <a:rPr lang="en-US" sz="2200" dirty="0"/>
              <a:t>levels between the interfaces. </a:t>
            </a:r>
            <a:r>
              <a:rPr lang="en-US" sz="2200" dirty="0" smtClean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0"/>
            <a:ext cx="7465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Wang</a:t>
            </a:r>
            <a:r>
              <a:rPr lang="en-US" dirty="0"/>
              <a:t>, </a:t>
            </a:r>
            <a:r>
              <a:rPr lang="en-US" dirty="0" smtClean="0"/>
              <a:t>Y., </a:t>
            </a:r>
            <a:r>
              <a:rPr lang="en-US" dirty="0"/>
              <a:t>1995: </a:t>
            </a:r>
            <a:r>
              <a:rPr lang="en-US" dirty="0" smtClean="0"/>
              <a:t>An inverse </a:t>
            </a:r>
            <a:r>
              <a:rPr lang="en-US" dirty="0"/>
              <a:t>b</a:t>
            </a:r>
            <a:r>
              <a:rPr lang="en-US" dirty="0" smtClean="0"/>
              <a:t>alance </a:t>
            </a:r>
            <a:r>
              <a:rPr lang="en-US" dirty="0"/>
              <a:t>e</a:t>
            </a:r>
            <a:r>
              <a:rPr lang="en-US" dirty="0" smtClean="0"/>
              <a:t>quation </a:t>
            </a:r>
            <a:r>
              <a:rPr lang="en-US" dirty="0"/>
              <a:t>in </a:t>
            </a:r>
            <a:r>
              <a:rPr lang="en-US" dirty="0" smtClean="0"/>
              <a:t>sigma </a:t>
            </a:r>
            <a:r>
              <a:rPr lang="en-US" dirty="0"/>
              <a:t>c</a:t>
            </a:r>
            <a:r>
              <a:rPr lang="en-US" dirty="0" smtClean="0"/>
              <a:t>oordinates </a:t>
            </a:r>
            <a:r>
              <a:rPr lang="en-US" dirty="0"/>
              <a:t>for </a:t>
            </a:r>
            <a:r>
              <a:rPr lang="en-US" dirty="0" smtClean="0"/>
              <a:t>model </a:t>
            </a:r>
            <a:r>
              <a:rPr lang="en-US" dirty="0"/>
              <a:t>i</a:t>
            </a:r>
            <a:r>
              <a:rPr lang="en-US" dirty="0" smtClean="0"/>
              <a:t>nitialization </a:t>
            </a:r>
            <a:r>
              <a:rPr lang="en-US" i="1" dirty="0"/>
              <a:t>Mon. </a:t>
            </a:r>
            <a:r>
              <a:rPr lang="en-US" i="1" dirty="0" smtClean="0"/>
              <a:t> Wea</a:t>
            </a:r>
            <a:r>
              <a:rPr lang="en-US" i="1" dirty="0"/>
              <a:t>. Rev.</a:t>
            </a:r>
            <a:r>
              <a:rPr lang="en-US" dirty="0"/>
              <a:t>, </a:t>
            </a:r>
            <a:r>
              <a:rPr lang="en-US" b="1" dirty="0" smtClean="0"/>
              <a:t>123</a:t>
            </a:r>
            <a:r>
              <a:rPr lang="en-US" dirty="0" smtClean="0"/>
              <a:t>, </a:t>
            </a:r>
            <a:r>
              <a:rPr lang="en-US" dirty="0"/>
              <a:t>482–488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Creation of the idealized </a:t>
            </a:r>
            <a:r>
              <a:rPr lang="en-US" b="1" dirty="0" smtClean="0"/>
              <a:t>vortex - I</a:t>
            </a:r>
            <a:endParaRPr lang="en-US" dirty="0"/>
          </a:p>
        </p:txBody>
      </p:sp>
      <p:pic>
        <p:nvPicPr>
          <p:cNvPr id="9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5400" y="2667000"/>
            <a:ext cx="3687912" cy="3383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4" descr="dtc_wordmark_pms20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81713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32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990600"/>
            <a:ext cx="77724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wind field of the initial vortex is prescribed</a:t>
            </a:r>
            <a:r>
              <a:rPr lang="en-US" i="1" dirty="0" smtClean="0">
                <a:latin typeface="Symbol" charset="2"/>
                <a:cs typeface="Symbol" charset="2"/>
              </a:rPr>
              <a:t> </a:t>
            </a:r>
            <a:r>
              <a:rPr lang="en-US" dirty="0" smtClean="0"/>
              <a:t>in cylindrical polar coordinates by: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where </a:t>
            </a:r>
            <a:r>
              <a:rPr lang="en-US" i="1" dirty="0" smtClean="0"/>
              <a:t>V</a:t>
            </a:r>
            <a:r>
              <a:rPr lang="en-US" i="1" baseline="-25000" dirty="0" smtClean="0"/>
              <a:t>m</a:t>
            </a:r>
            <a:r>
              <a:rPr lang="en-US" dirty="0"/>
              <a:t> </a:t>
            </a:r>
            <a:r>
              <a:rPr lang="en-US" dirty="0" smtClean="0"/>
              <a:t>is the maximum wind at the surface, </a:t>
            </a:r>
            <a:r>
              <a:rPr lang="en-US" i="1" dirty="0" smtClean="0"/>
              <a:t>r</a:t>
            </a:r>
            <a:r>
              <a:rPr lang="en-US" i="1" baseline="-25000" dirty="0" smtClean="0"/>
              <a:t>m</a:t>
            </a:r>
            <a:r>
              <a:rPr lang="en-US" dirty="0"/>
              <a:t> </a:t>
            </a:r>
            <a:r>
              <a:rPr lang="en-US" dirty="0" smtClean="0"/>
              <a:t>is the radius of maximum wind, </a:t>
            </a:r>
            <a:r>
              <a:rPr lang="en-US" i="1" dirty="0" smtClean="0"/>
              <a:t>r</a:t>
            </a:r>
            <a:r>
              <a:rPr lang="en-US" dirty="0" smtClean="0"/>
              <a:t> is the radius from the vortex center, and </a:t>
            </a:r>
            <a:r>
              <a:rPr lang="en-US" i="1" dirty="0" smtClean="0"/>
              <a:t>b</a:t>
            </a:r>
            <a:r>
              <a:rPr lang="en-US" dirty="0" smtClean="0"/>
              <a:t> = 1.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 smtClean="0"/>
              <a:t>The forcing term in the balance equation is given by: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where </a:t>
            </a:r>
            <a:r>
              <a:rPr lang="en-US" i="1" dirty="0" smtClean="0"/>
              <a:t>J</a:t>
            </a:r>
            <a:r>
              <a:rPr lang="en-US" dirty="0" smtClean="0"/>
              <a:t> is the Jacobian, </a:t>
            </a:r>
            <a:r>
              <a:rPr lang="en-US" i="1" dirty="0" smtClean="0"/>
              <a:t>f</a:t>
            </a:r>
            <a:r>
              <a:rPr lang="en-US" dirty="0" smtClean="0"/>
              <a:t> is the Coriolis parameter, </a:t>
            </a:r>
            <a:r>
              <a:rPr lang="en-US" i="1" dirty="0" smtClean="0">
                <a:latin typeface="Symbol" charset="2"/>
                <a:cs typeface="Symbol" charset="2"/>
              </a:rPr>
              <a:t>z</a:t>
            </a:r>
            <a:r>
              <a:rPr lang="en-US" dirty="0" smtClean="0"/>
              <a:t> is the vorticity and </a:t>
            </a:r>
            <a:r>
              <a:rPr lang="en-US" i="1" dirty="0" smtClean="0">
                <a:latin typeface="Symbol" charset="2"/>
                <a:cs typeface="Symbol" charset="2"/>
              </a:rPr>
              <a:t>b</a:t>
            </a:r>
            <a:r>
              <a:rPr lang="en-US" dirty="0" smtClean="0"/>
              <a:t> is the meridional gradient of the Coriolis parameter.</a:t>
            </a:r>
            <a:endParaRPr lang="en-US" i="1" dirty="0" smtClean="0"/>
          </a:p>
        </p:txBody>
      </p:sp>
      <p:pic>
        <p:nvPicPr>
          <p:cNvPr id="10" name="Picture 9" descr="equ_2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114800"/>
            <a:ext cx="4159624" cy="736600"/>
          </a:xfrm>
          <a:prstGeom prst="rect">
            <a:avLst/>
          </a:prstGeom>
        </p:spPr>
      </p:pic>
      <p:pic>
        <p:nvPicPr>
          <p:cNvPr id="11" name="Picture 10" descr="equ_1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52600"/>
            <a:ext cx="4351694" cy="927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38552" y="8630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772400" cy="838200"/>
          </a:xfrm>
        </p:spPr>
        <p:txBody>
          <a:bodyPr/>
          <a:lstStyle/>
          <a:p>
            <a:r>
              <a:rPr lang="en-US" b="1" dirty="0"/>
              <a:t>Creation of the idealized </a:t>
            </a:r>
            <a:r>
              <a:rPr lang="en-US" b="1" dirty="0" smtClean="0"/>
              <a:t>vortex - II</a:t>
            </a:r>
            <a:endParaRPr lang="en-US" dirty="0"/>
          </a:p>
        </p:txBody>
      </p:sp>
      <p:pic>
        <p:nvPicPr>
          <p:cNvPr id="8" name="Picture 4" descr="dtc_wordmark_pms203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081713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608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382000" y="6172200"/>
            <a:ext cx="457200" cy="457200"/>
          </a:xfrm>
        </p:spPr>
        <p:txBody>
          <a:bodyPr/>
          <a:lstStyle/>
          <a:p>
            <a:fld id="{F5459D80-F6AF-4590-8E73-2F013678FE4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38200" y="1066800"/>
            <a:ext cx="77724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The pressure at </a:t>
            </a:r>
            <a:r>
              <a:rPr lang="en-US" i="1" dirty="0" smtClean="0">
                <a:latin typeface="Symbol" charset="2"/>
                <a:cs typeface="Symbol" charset="2"/>
              </a:rPr>
              <a:t>s</a:t>
            </a:r>
            <a:r>
              <a:rPr lang="en-US" i="1" dirty="0" smtClean="0"/>
              <a:t> = 1 </a:t>
            </a:r>
            <a:r>
              <a:rPr lang="en-US" dirty="0" smtClean="0"/>
              <a:t>is obtained by solving the Poisson equation: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where subscript </a:t>
            </a:r>
            <a:r>
              <a:rPr lang="en-US" i="1" dirty="0" smtClean="0"/>
              <a:t>d</a:t>
            </a:r>
            <a:r>
              <a:rPr lang="en-US" dirty="0" smtClean="0"/>
              <a:t> denotes the variable evaluated at </a:t>
            </a:r>
            <a:r>
              <a:rPr lang="en-US" i="1" dirty="0">
                <a:latin typeface="Symbol" charset="2"/>
                <a:cs typeface="Symbol" charset="2"/>
              </a:rPr>
              <a:t>s</a:t>
            </a:r>
            <a:r>
              <a:rPr lang="en-US" i="1" dirty="0"/>
              <a:t> = </a:t>
            </a:r>
            <a:r>
              <a:rPr lang="en-US" i="1" dirty="0" smtClean="0"/>
              <a:t>1.</a:t>
            </a:r>
            <a:endParaRPr lang="en-US" i="1" dirty="0"/>
          </a:p>
          <a:p>
            <a:r>
              <a:rPr lang="en-US" dirty="0" smtClean="0"/>
              <a:t>The temperature perturbations at the rest of the sigma levels are determined by solving Poisson equation: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Finally, using the non-hydrostatic approximation, the geopotential heights are obtained from the total temperature and moisture fields. 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85800" y="152400"/>
            <a:ext cx="7772400" cy="8382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Creation of the idealized vortex - III</a:t>
            </a:r>
            <a:endParaRPr lang="en-US" dirty="0"/>
          </a:p>
        </p:txBody>
      </p:sp>
      <p:pic>
        <p:nvPicPr>
          <p:cNvPr id="6" name="Picture 5" descr="equ_3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1600200"/>
            <a:ext cx="2092569" cy="914400"/>
          </a:xfrm>
          <a:prstGeom prst="rect">
            <a:avLst/>
          </a:prstGeom>
        </p:spPr>
      </p:pic>
      <p:pic>
        <p:nvPicPr>
          <p:cNvPr id="2" name="Picture 1" descr="equ_4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" y="3810000"/>
            <a:ext cx="6918960" cy="838200"/>
          </a:xfrm>
          <a:prstGeom prst="rect">
            <a:avLst/>
          </a:prstGeom>
        </p:spPr>
      </p:pic>
      <p:pic>
        <p:nvPicPr>
          <p:cNvPr id="7" name="Picture 4" descr="dtc_wordmark_pms203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081713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969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tc_wordmark_pms20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81713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and scripts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WPS</a:t>
            </a:r>
          </a:p>
          <a:p>
            <a:pPr lvl="1"/>
            <a:r>
              <a:rPr lang="en-US" i="1" dirty="0" err="1" smtClean="0"/>
              <a:t>geogrid.exe</a:t>
            </a:r>
            <a:r>
              <a:rPr lang="en-US" i="1" dirty="0" smtClean="0"/>
              <a:t>, </a:t>
            </a:r>
            <a:r>
              <a:rPr lang="en-US" i="1" dirty="0" err="1" smtClean="0"/>
              <a:t>ungrib.exe</a:t>
            </a:r>
            <a:r>
              <a:rPr lang="en-US" i="1" dirty="0" smtClean="0"/>
              <a:t>, </a:t>
            </a:r>
            <a:r>
              <a:rPr lang="en-US" i="1" dirty="0" err="1" smtClean="0"/>
              <a:t>mod_levs.exe</a:t>
            </a:r>
            <a:r>
              <a:rPr lang="en-US" i="1" dirty="0" smtClean="0"/>
              <a:t>, </a:t>
            </a:r>
            <a:r>
              <a:rPr lang="en-US" i="1" dirty="0" err="1" smtClean="0"/>
              <a:t>metgrid.exe</a:t>
            </a:r>
            <a:endParaRPr lang="en-US" i="1" dirty="0" smtClean="0"/>
          </a:p>
          <a:p>
            <a:r>
              <a:rPr lang="en-US" b="1" dirty="0" smtClean="0"/>
              <a:t>No </a:t>
            </a:r>
            <a:r>
              <a:rPr lang="en-US" b="1" dirty="0"/>
              <a:t>vortex initialization, data assimilation, or ocean</a:t>
            </a:r>
            <a:endParaRPr lang="en-US" b="1" dirty="0" smtClean="0"/>
          </a:p>
          <a:p>
            <a:r>
              <a:rPr lang="en-US" b="1" dirty="0" smtClean="0"/>
              <a:t>WRF</a:t>
            </a:r>
            <a:endParaRPr lang="en-US" b="1" dirty="0"/>
          </a:p>
          <a:p>
            <a:pPr lvl="1"/>
            <a:r>
              <a:rPr lang="en-US" u="sng" dirty="0"/>
              <a:t>Must</a:t>
            </a:r>
            <a:r>
              <a:rPr lang="en-US" dirty="0"/>
              <a:t> compile </a:t>
            </a:r>
            <a:r>
              <a:rPr lang="en-US" dirty="0" smtClean="0"/>
              <a:t>HWRF with IDEAL_NMM_TC=1</a:t>
            </a:r>
          </a:p>
          <a:p>
            <a:pPr lvl="2"/>
            <a:r>
              <a:rPr lang="en-US" dirty="0" smtClean="0"/>
              <a:t>Specifying </a:t>
            </a:r>
            <a:r>
              <a:rPr lang="en-US" sz="1400" dirty="0" smtClean="0">
                <a:latin typeface="Courier"/>
                <a:cs typeface="Courier"/>
              </a:rPr>
              <a:t>.</a:t>
            </a:r>
            <a:r>
              <a:rPr lang="en-US" sz="1400" dirty="0">
                <a:latin typeface="Courier"/>
                <a:cs typeface="Courier"/>
              </a:rPr>
              <a:t>/compile </a:t>
            </a:r>
            <a:r>
              <a:rPr lang="en-US" sz="1400" dirty="0" smtClean="0">
                <a:latin typeface="Courier"/>
                <a:cs typeface="Courier"/>
              </a:rPr>
              <a:t>nmm_tropical_cyclone </a:t>
            </a:r>
            <a:r>
              <a:rPr lang="en-US" dirty="0" smtClean="0"/>
              <a:t>on the command line </a:t>
            </a:r>
          </a:p>
          <a:p>
            <a:pPr lvl="1"/>
            <a:r>
              <a:rPr lang="en-US" i="1" dirty="0" smtClean="0"/>
              <a:t>wrf.exe, ideal.exe </a:t>
            </a:r>
            <a:r>
              <a:rPr lang="en-US" dirty="0" smtClean="0"/>
              <a:t>(cannot use wrf.exe from real compilation)</a:t>
            </a:r>
          </a:p>
          <a:p>
            <a:r>
              <a:rPr lang="en-US" b="1" dirty="0" smtClean="0"/>
              <a:t>UPP and graphics</a:t>
            </a:r>
          </a:p>
          <a:p>
            <a:r>
              <a:rPr lang="en-US" b="1" dirty="0"/>
              <a:t>Scripts</a:t>
            </a:r>
          </a:p>
          <a:p>
            <a:pPr lvl="1"/>
            <a:r>
              <a:rPr lang="en-US" dirty="0"/>
              <a:t>Do not use </a:t>
            </a:r>
            <a:r>
              <a:rPr lang="en-US" dirty="0" smtClean="0"/>
              <a:t>the wrappers in </a:t>
            </a:r>
            <a:r>
              <a:rPr lang="en-US" dirty="0" err="1" smtClean="0"/>
              <a:t>hwrf</a:t>
            </a:r>
            <a:r>
              <a:rPr lang="en-US" dirty="0" smtClean="0"/>
              <a:t>-utilities to </a:t>
            </a:r>
            <a:r>
              <a:rPr lang="en-US" dirty="0"/>
              <a:t>run </a:t>
            </a:r>
            <a:endParaRPr lang="en-US" dirty="0" smtClean="0"/>
          </a:p>
          <a:p>
            <a:pPr lvl="1"/>
            <a:r>
              <a:rPr lang="en-US" dirty="0" smtClean="0"/>
              <a:t>They </a:t>
            </a:r>
            <a:r>
              <a:rPr lang="en-US" dirty="0"/>
              <a:t>use </a:t>
            </a:r>
            <a:r>
              <a:rPr lang="en-US" dirty="0" smtClean="0"/>
              <a:t>invoke the vortex </a:t>
            </a:r>
            <a:r>
              <a:rPr lang="en-US" dirty="0"/>
              <a:t>initialization </a:t>
            </a:r>
            <a:r>
              <a:rPr lang="en-US" dirty="0" smtClean="0"/>
              <a:t>(not needed for idealized)</a:t>
            </a:r>
            <a:endParaRPr lang="en-US" dirty="0"/>
          </a:p>
          <a:p>
            <a:pPr lvl="1"/>
            <a:r>
              <a:rPr lang="en-US" dirty="0" smtClean="0"/>
              <a:t>Just run executables (all in command line; except </a:t>
            </a:r>
            <a:r>
              <a:rPr lang="en-US" i="1" dirty="0" err="1" smtClean="0"/>
              <a:t>wrf.exe</a:t>
            </a:r>
            <a:r>
              <a:rPr lang="en-US" dirty="0" smtClean="0"/>
              <a:t> in batch)</a:t>
            </a:r>
          </a:p>
          <a:p>
            <a:pPr lvl="1"/>
            <a:r>
              <a:rPr lang="en-US" dirty="0" smtClean="0"/>
              <a:t>Use a script to run UPP and generate </a:t>
            </a:r>
            <a:r>
              <a:rPr lang="en-US" dirty="0" err="1" smtClean="0"/>
              <a:t>GrADS</a:t>
            </a:r>
            <a:r>
              <a:rPr lang="en-US" dirty="0" smtClean="0"/>
              <a:t> graphics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993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files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Two GFS GRIB files </a:t>
            </a:r>
            <a:r>
              <a:rPr lang="en-US" dirty="0" smtClean="0"/>
              <a:t>to </a:t>
            </a:r>
            <a:r>
              <a:rPr lang="en-US" dirty="0"/>
              <a:t>provide a template for </a:t>
            </a:r>
            <a:r>
              <a:rPr lang="en-US" dirty="0" smtClean="0"/>
              <a:t>IC and LBC</a:t>
            </a:r>
          </a:p>
          <a:p>
            <a:pPr lvl="1"/>
            <a:r>
              <a:rPr lang="en-US" dirty="0" smtClean="0"/>
              <a:t>Files </a:t>
            </a:r>
            <a:r>
              <a:rPr lang="is-IS" b="1" i="1" dirty="0" smtClean="0"/>
              <a:t>gfs.t12z.pgrb2.0p25.f000 </a:t>
            </a:r>
            <a:r>
              <a:rPr lang="is-IS" dirty="0" smtClean="0"/>
              <a:t>and</a:t>
            </a:r>
            <a:r>
              <a:rPr lang="is-IS" b="1" i="1" dirty="0" smtClean="0"/>
              <a:t> gfs.t12z.pgrb2.0p25.f126</a:t>
            </a:r>
            <a:endParaRPr lang="is-IS" i="1" dirty="0"/>
          </a:p>
          <a:p>
            <a:r>
              <a:rPr lang="en-US" dirty="0" smtClean="0"/>
              <a:t>Files in </a:t>
            </a:r>
            <a:r>
              <a:rPr lang="en-US" i="1" dirty="0" smtClean="0"/>
              <a:t>WRFV3_idealized/</a:t>
            </a:r>
            <a:r>
              <a:rPr lang="en-US" i="1" dirty="0"/>
              <a:t>test/</a:t>
            </a:r>
            <a:r>
              <a:rPr lang="en-US" i="1" dirty="0" err="1" smtClean="0"/>
              <a:t>nmm_tropical_cyclone</a:t>
            </a:r>
            <a:endParaRPr lang="en-US" dirty="0"/>
          </a:p>
          <a:p>
            <a:pPr lvl="1" fontAlgn="base"/>
            <a:r>
              <a:rPr lang="en-US" dirty="0"/>
              <a:t>Namelist file for WPS:</a:t>
            </a:r>
            <a:r>
              <a:rPr lang="en-US" i="1" dirty="0"/>
              <a:t> </a:t>
            </a:r>
            <a:r>
              <a:rPr lang="en-US" b="1" i="1" dirty="0" smtClean="0"/>
              <a:t>namelist.wps</a:t>
            </a:r>
            <a:endParaRPr lang="en-US" b="1" dirty="0"/>
          </a:p>
          <a:p>
            <a:pPr lvl="1" fontAlgn="base"/>
            <a:r>
              <a:rPr lang="en-US" dirty="0"/>
              <a:t>Namelist file for WRF</a:t>
            </a:r>
            <a:r>
              <a:rPr lang="en-US" i="1" dirty="0"/>
              <a:t>: </a:t>
            </a:r>
            <a:r>
              <a:rPr lang="en-US" b="1" i="1" dirty="0" smtClean="0"/>
              <a:t>namelist.input</a:t>
            </a:r>
            <a:endParaRPr lang="en-US" b="1" dirty="0"/>
          </a:p>
          <a:p>
            <a:pPr lvl="1" fontAlgn="base"/>
            <a:r>
              <a:rPr lang="en-US" dirty="0"/>
              <a:t>Vortex description file: </a:t>
            </a:r>
            <a:r>
              <a:rPr lang="en-US" b="1" i="1" dirty="0" smtClean="0"/>
              <a:t>input.d</a:t>
            </a:r>
          </a:p>
          <a:p>
            <a:pPr lvl="2" fontAlgn="base"/>
            <a:r>
              <a:rPr lang="en-US" sz="2400" dirty="0" smtClean="0"/>
              <a:t>Intensity, RMW, f or β plane</a:t>
            </a:r>
            <a:endParaRPr lang="en-US" sz="2400" dirty="0"/>
          </a:p>
          <a:p>
            <a:pPr lvl="1" fontAlgn="base"/>
            <a:r>
              <a:rPr lang="en-US" dirty="0"/>
              <a:t>Sounding data:</a:t>
            </a:r>
            <a:r>
              <a:rPr lang="en-US" i="1" dirty="0"/>
              <a:t> </a:t>
            </a:r>
            <a:r>
              <a:rPr lang="en-US" b="1" i="1" dirty="0" smtClean="0"/>
              <a:t>sound.d</a:t>
            </a:r>
          </a:p>
          <a:p>
            <a:pPr lvl="2" fontAlgn="base"/>
            <a:r>
              <a:rPr lang="en-US" sz="2400" dirty="0" smtClean="0"/>
              <a:t>30 levels (or change number of levels in code)</a:t>
            </a:r>
            <a:endParaRPr lang="en-US" sz="2400" dirty="0"/>
          </a:p>
          <a:p>
            <a:pPr lvl="1" fontAlgn="base"/>
            <a:r>
              <a:rPr lang="en-US" dirty="0" smtClean="0"/>
              <a:t>Vortex </a:t>
            </a:r>
            <a:r>
              <a:rPr lang="en-US" dirty="0"/>
              <a:t>center file: </a:t>
            </a:r>
            <a:r>
              <a:rPr lang="en-US" b="1" i="1" dirty="0" smtClean="0"/>
              <a:t>storm.center</a:t>
            </a:r>
            <a:endParaRPr lang="en-US" b="1" dirty="0"/>
          </a:p>
          <a:p>
            <a:pPr lvl="1" fontAlgn="base"/>
            <a:r>
              <a:rPr lang="en-US" dirty="0" smtClean="0"/>
              <a:t>Sigma </a:t>
            </a:r>
            <a:r>
              <a:rPr lang="en-US" dirty="0"/>
              <a:t>file: </a:t>
            </a:r>
            <a:r>
              <a:rPr lang="en-US" b="1" i="1" dirty="0" smtClean="0"/>
              <a:t>sigma.d</a:t>
            </a:r>
          </a:p>
          <a:p>
            <a:pPr lvl="2" fontAlgn="base"/>
            <a:r>
              <a:rPr lang="en-US" sz="2400" dirty="0" smtClean="0"/>
              <a:t>Do not change this file</a:t>
            </a:r>
          </a:p>
          <a:p>
            <a:pPr fontAlgn="base"/>
            <a:r>
              <a:rPr lang="en-US" dirty="0" smtClean="0"/>
              <a:t>Lookup tables for running WRF in </a:t>
            </a:r>
            <a:r>
              <a:rPr lang="en-US" i="1" dirty="0"/>
              <a:t>hwrf</a:t>
            </a:r>
            <a:r>
              <a:rPr lang="en-US" i="1" dirty="0" smtClean="0"/>
              <a:t>-utilities</a:t>
            </a:r>
            <a:r>
              <a:rPr lang="en-US" i="1" dirty="0"/>
              <a:t>/parm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dtc_wordmark_pms203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1713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119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Idealized model initialization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80010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 WPS (</a:t>
            </a:r>
            <a:r>
              <a:rPr lang="en-US" sz="2400" i="1" dirty="0" smtClean="0"/>
              <a:t>geogrid) </a:t>
            </a:r>
            <a:r>
              <a:rPr lang="en-US" sz="2400" dirty="0" smtClean="0"/>
              <a:t>to setup domain</a:t>
            </a:r>
          </a:p>
          <a:p>
            <a:r>
              <a:rPr lang="en-US" sz="2400" dirty="0" smtClean="0"/>
              <a:t>Use WPS</a:t>
            </a:r>
            <a:r>
              <a:rPr lang="en-US" sz="2400" i="1" dirty="0" smtClean="0"/>
              <a:t> (ungrib, mod_levs, and metgrid</a:t>
            </a:r>
            <a:r>
              <a:rPr lang="en-US" sz="2400" dirty="0" smtClean="0"/>
              <a:t>) to </a:t>
            </a:r>
            <a:r>
              <a:rPr lang="en-US" sz="2400" dirty="0"/>
              <a:t>process GFS </a:t>
            </a:r>
            <a:r>
              <a:rPr lang="en-US" sz="2400" dirty="0" smtClean="0"/>
              <a:t>for IC/LBC</a:t>
            </a:r>
          </a:p>
          <a:p>
            <a:pPr lvl="1"/>
            <a:r>
              <a:rPr lang="en-US" i="1" dirty="0" smtClean="0"/>
              <a:t>mod_levs </a:t>
            </a:r>
            <a:r>
              <a:rPr lang="en-US" dirty="0" smtClean="0"/>
              <a:t>is used to reduce data in GFS file to expedite processing</a:t>
            </a:r>
          </a:p>
          <a:p>
            <a:pPr lvl="1"/>
            <a:r>
              <a:rPr lang="en-US" dirty="0" smtClean="0"/>
              <a:t>Outputs </a:t>
            </a:r>
            <a:r>
              <a:rPr lang="en-US" dirty="0"/>
              <a:t>are just a template to add the environment and vortex </a:t>
            </a:r>
            <a:endParaRPr lang="en-US" dirty="0" smtClean="0"/>
          </a:p>
          <a:p>
            <a:r>
              <a:rPr lang="en-US" sz="2400" dirty="0" smtClean="0"/>
              <a:t>Use </a:t>
            </a:r>
            <a:r>
              <a:rPr lang="en-US" sz="2400" i="1" dirty="0" smtClean="0"/>
              <a:t>ideal.exe </a:t>
            </a:r>
            <a:r>
              <a:rPr lang="en-US" sz="2400" dirty="0"/>
              <a:t>to </a:t>
            </a:r>
            <a:r>
              <a:rPr lang="en-US" sz="2400" dirty="0" smtClean="0"/>
              <a:t>create the actual IC and LBC (</a:t>
            </a:r>
            <a:r>
              <a:rPr lang="en-US" sz="2400" i="1" dirty="0" smtClean="0"/>
              <a:t>wrfiput</a:t>
            </a:r>
            <a:r>
              <a:rPr lang="en-US" sz="2400" dirty="0" smtClean="0"/>
              <a:t> and </a:t>
            </a:r>
            <a:r>
              <a:rPr lang="en-US" sz="2400" i="1" dirty="0" smtClean="0"/>
              <a:t>wrfbdy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LBC are quiescent. This </a:t>
            </a:r>
            <a:r>
              <a:rPr lang="en-US" sz="2000" dirty="0"/>
              <a:t>inevitably leads to some reflection when </a:t>
            </a:r>
            <a:r>
              <a:rPr lang="en-US" sz="2000" dirty="0" smtClean="0"/>
              <a:t>waves </a:t>
            </a:r>
            <a:r>
              <a:rPr lang="en-US" sz="2000" dirty="0"/>
              <a:t>emanating from the vortex reach the outer domain </a:t>
            </a:r>
            <a:r>
              <a:rPr lang="en-US" sz="2000" dirty="0" smtClean="0"/>
              <a:t>boundaries</a:t>
            </a:r>
            <a:endParaRPr lang="en-US" sz="2000" dirty="0"/>
          </a:p>
          <a:p>
            <a:pPr lvl="1"/>
            <a:endParaRPr lang="en-US" sz="2200" dirty="0" smtClean="0"/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5" name="Picture 4" descr="dtc_wordmark_pms203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81713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25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tc_wordmark_pms20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81713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Content Placeholder 4" descr="Idealized_flow_HWRFv3.5a.jpg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" r="-23"/>
          <a:stretch/>
        </p:blipFill>
        <p:spPr>
          <a:xfrm>
            <a:off x="1752600" y="152400"/>
            <a:ext cx="5029200" cy="6380328"/>
          </a:xfrm>
        </p:spPr>
      </p:pic>
    </p:spTree>
    <p:extLst>
      <p:ext uri="{BB962C8B-B14F-4D97-AF65-F5344CB8AC3E}">
        <p14:creationId xmlns:p14="http://schemas.microsoft.com/office/powerpoint/2010/main" val="113165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28905</TotalTime>
  <Words>1129</Words>
  <Application>Microsoft Macintosh PowerPoint</Application>
  <PresentationFormat>On-screen Show (4:3)</PresentationFormat>
  <Paragraphs>195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Calibri</vt:lpstr>
      <vt:lpstr>Courier</vt:lpstr>
      <vt:lpstr>Franklin Gothic Book</vt:lpstr>
      <vt:lpstr>ＭＳ Ｐゴシック</vt:lpstr>
      <vt:lpstr>Perpetua</vt:lpstr>
      <vt:lpstr>Symbol</vt:lpstr>
      <vt:lpstr>Wingdings 2</vt:lpstr>
      <vt:lpstr>宋体</vt:lpstr>
      <vt:lpstr>Arial</vt:lpstr>
      <vt:lpstr>Equity</vt:lpstr>
      <vt:lpstr>HWRF Idealized Capability</vt:lpstr>
      <vt:lpstr>Overview of idealized capability</vt:lpstr>
      <vt:lpstr>Creation of the idealized vortex - I</vt:lpstr>
      <vt:lpstr>Creation of the idealized vortex - II</vt:lpstr>
      <vt:lpstr>PowerPoint Presentation</vt:lpstr>
      <vt:lpstr>Code and scripts</vt:lpstr>
      <vt:lpstr>Input files</vt:lpstr>
      <vt:lpstr>Idealized model initialization</vt:lpstr>
      <vt:lpstr>PowerPoint Presentation</vt:lpstr>
      <vt:lpstr>Working directories</vt:lpstr>
      <vt:lpstr>Submitting to batch system </vt:lpstr>
      <vt:lpstr>Running geogrid</vt:lpstr>
      <vt:lpstr>Running ungrib</vt:lpstr>
      <vt:lpstr>Running mod_levls</vt:lpstr>
      <vt:lpstr>Running metgrid</vt:lpstr>
      <vt:lpstr>Running ideal - I</vt:lpstr>
      <vt:lpstr>Running ideal - II</vt:lpstr>
      <vt:lpstr>Running ideal - III</vt:lpstr>
      <vt:lpstr>Running WRF</vt:lpstr>
    </vt:vector>
  </TitlesOfParts>
  <Company>UCAR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Title</dc:title>
  <dc:creator>nance</dc:creator>
  <cp:lastModifiedBy>Ligia Bernardet</cp:lastModifiedBy>
  <cp:revision>839</cp:revision>
  <cp:lastPrinted>2011-02-15T23:09:17Z</cp:lastPrinted>
  <dcterms:created xsi:type="dcterms:W3CDTF">2012-11-14T19:37:06Z</dcterms:created>
  <dcterms:modified xsi:type="dcterms:W3CDTF">2015-11-23T04:18:20Z</dcterms:modified>
</cp:coreProperties>
</file>